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306" r:id="rId5"/>
    <p:sldId id="259" r:id="rId6"/>
    <p:sldId id="261" r:id="rId7"/>
    <p:sldId id="300" r:id="rId8"/>
    <p:sldId id="302" r:id="rId9"/>
    <p:sldId id="303" r:id="rId10"/>
    <p:sldId id="304" r:id="rId11"/>
    <p:sldId id="262" r:id="rId12"/>
    <p:sldId id="305" r:id="rId13"/>
    <p:sldId id="263" r:id="rId14"/>
    <p:sldId id="264" r:id="rId15"/>
    <p:sldId id="265" r:id="rId16"/>
    <p:sldId id="266" r:id="rId17"/>
    <p:sldId id="267" r:id="rId18"/>
    <p:sldId id="268" r:id="rId19"/>
    <p:sldId id="269" r:id="rId20"/>
    <p:sldId id="270" r:id="rId21"/>
    <p:sldId id="271"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7" r:id="rId36"/>
    <p:sldId id="288" r:id="rId37"/>
    <p:sldId id="289" r:id="rId38"/>
    <p:sldId id="290" r:id="rId39"/>
    <p:sldId id="291" r:id="rId40"/>
    <p:sldId id="286" r:id="rId41"/>
    <p:sldId id="292" r:id="rId42"/>
    <p:sldId id="293" r:id="rId43"/>
    <p:sldId id="295" r:id="rId44"/>
    <p:sldId id="296" r:id="rId45"/>
    <p:sldId id="294" r:id="rId46"/>
    <p:sldId id="297" r:id="rId47"/>
    <p:sldId id="298" r:id="rId48"/>
    <p:sldId id="29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3552"/>
    <a:srgbClr val="A55DBB"/>
    <a:srgbClr val="A9172F"/>
    <a:srgbClr val="B41832"/>
    <a:srgbClr val="BC1A35"/>
    <a:srgbClr val="CE1C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2" d="100"/>
          <a:sy n="72" d="100"/>
        </p:scale>
        <p:origin x="65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88C4-480E-45EA-B89B-34A61EDC4C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401CC-DBF1-46DE-B933-1C9DD1D2A8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1F14F8-6886-43C1-8140-7E92CD5365E6}"/>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5" name="Footer Placeholder 4">
            <a:extLst>
              <a:ext uri="{FF2B5EF4-FFF2-40B4-BE49-F238E27FC236}">
                <a16:creationId xmlns:a16="http://schemas.microsoft.com/office/drawing/2014/main" id="{507D5A09-5D92-4B00-A92F-BE9AD4A095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491C5-3A98-4321-A0AB-A031C5532E21}"/>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29482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7F7C-0F23-4F44-9CA0-E655E01F31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C852EA-157E-43E7-BF2D-2CDEA56DD25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B0DB9-0AC9-4EFB-A377-16993D2E3E2A}"/>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5" name="Footer Placeholder 4">
            <a:extLst>
              <a:ext uri="{FF2B5EF4-FFF2-40B4-BE49-F238E27FC236}">
                <a16:creationId xmlns:a16="http://schemas.microsoft.com/office/drawing/2014/main" id="{CA6572F6-A8A6-4E99-8151-A1C226DC83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CFF28D-58F6-4A8F-83B5-34D96C500209}"/>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1376269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9D8B7-00FA-415D-BB4F-D1B1225E09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FF85A43-2B35-4269-8246-1F7F3CD8FB1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8ECD3-3376-4E4D-8AC0-841FD481E5EC}"/>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5" name="Footer Placeholder 4">
            <a:extLst>
              <a:ext uri="{FF2B5EF4-FFF2-40B4-BE49-F238E27FC236}">
                <a16:creationId xmlns:a16="http://schemas.microsoft.com/office/drawing/2014/main" id="{61B2F675-D164-42CD-BB21-AABD31B86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70D0D5-8671-40AB-8434-9D090604BECB}"/>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3054514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FFEB-513E-419B-920E-31F39EEEB5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90031D-0BD0-4FA1-B821-65DC61B7DB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2A1240-9076-4045-937F-B6BEEF3EADC0}"/>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5" name="Footer Placeholder 4">
            <a:extLst>
              <a:ext uri="{FF2B5EF4-FFF2-40B4-BE49-F238E27FC236}">
                <a16:creationId xmlns:a16="http://schemas.microsoft.com/office/drawing/2014/main" id="{6FF6E5A5-31CF-40BA-857F-940A4488DB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53253-59A4-4618-B745-68E12D827115}"/>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2239660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C382F-CA0E-4EA0-8DE4-E44515A130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B3CBAF-38C4-4CB5-879D-AD69C3C36B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173A56-0407-40DD-BCD6-0E118484C2C6}"/>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5" name="Footer Placeholder 4">
            <a:extLst>
              <a:ext uri="{FF2B5EF4-FFF2-40B4-BE49-F238E27FC236}">
                <a16:creationId xmlns:a16="http://schemas.microsoft.com/office/drawing/2014/main" id="{90EF92F4-E704-4FC6-BC21-C938F60297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434C0-39FD-4C7E-B5B7-E637270F332C}"/>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2345863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CAAB0-9F14-4EF0-AB76-25574ED64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DF0C4C-51C7-425D-A811-5315EC704C6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3AD9DB-7929-4BA0-97DC-C061AA5CDB3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446BCE-7A60-4BDD-9BA7-B6816C36050E}"/>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6" name="Footer Placeholder 5">
            <a:extLst>
              <a:ext uri="{FF2B5EF4-FFF2-40B4-BE49-F238E27FC236}">
                <a16:creationId xmlns:a16="http://schemas.microsoft.com/office/drawing/2014/main" id="{3A1D1D22-EF3B-4974-A559-5FE3EB25EC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13F18A-E1A5-4542-8489-BC0188C97F14}"/>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361094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FE29-50D3-44B6-8862-3989148300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3A294E-D4E3-4DED-8FDF-E20BCBC4FA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3B29D2-0879-4F96-8C0D-D6664B72FA2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7B5F94-9A3D-445F-9FF9-D150C50EC5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11768D2-35CA-49CA-A36E-904E3F288A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1EFA58-83A7-406C-9DE1-5C3E2A8C1902}"/>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8" name="Footer Placeholder 7">
            <a:extLst>
              <a:ext uri="{FF2B5EF4-FFF2-40B4-BE49-F238E27FC236}">
                <a16:creationId xmlns:a16="http://schemas.microsoft.com/office/drawing/2014/main" id="{910DEDAF-5F9E-4668-97F2-DEE4990B3D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CCC533-0F38-4B16-8275-B70BFAD04533}"/>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3157075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042E3-E320-40E5-A047-7E9F4AC54D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E6DB0A-8ABE-4C64-BD56-B36D8C72BF37}"/>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4" name="Footer Placeholder 3">
            <a:extLst>
              <a:ext uri="{FF2B5EF4-FFF2-40B4-BE49-F238E27FC236}">
                <a16:creationId xmlns:a16="http://schemas.microsoft.com/office/drawing/2014/main" id="{E8F7D841-1EFA-4292-A3BE-23BF74DAE5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F7B9DF-D128-4A93-8B64-683107AFDAC6}"/>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1545485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CCF43E-23D9-40FF-A66E-5E66BBDCF7CA}"/>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3" name="Footer Placeholder 2">
            <a:extLst>
              <a:ext uri="{FF2B5EF4-FFF2-40B4-BE49-F238E27FC236}">
                <a16:creationId xmlns:a16="http://schemas.microsoft.com/office/drawing/2014/main" id="{C5DE35B3-0A15-42E0-AEB1-FD981A7850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EC5AFA-3A43-49AE-8C7D-251DB584D764}"/>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4033203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FB218-F988-42A0-8A15-47C845028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04F83A-026E-4C83-AB33-E1B8B5365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C4C973-E811-4DB2-BCC4-907526848C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63E468C-8AAD-4A8E-B60E-F409FE516D66}"/>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6" name="Footer Placeholder 5">
            <a:extLst>
              <a:ext uri="{FF2B5EF4-FFF2-40B4-BE49-F238E27FC236}">
                <a16:creationId xmlns:a16="http://schemas.microsoft.com/office/drawing/2014/main" id="{BE3D9E70-2B7B-4C93-A7F6-768669D9BD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2A2B1E-7142-4189-BBFF-6944FE0E290A}"/>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310789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0290A-C763-41EC-9198-28FEE1343E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41C077-FE99-46FD-8BD4-AEC12DC49E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D92AD8-67B5-454C-8775-F60B4ED2B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76B82B0-0D4F-424B-B52F-3F02B54DD22E}"/>
              </a:ext>
            </a:extLst>
          </p:cNvPr>
          <p:cNvSpPr>
            <a:spLocks noGrp="1"/>
          </p:cNvSpPr>
          <p:nvPr>
            <p:ph type="dt" sz="half" idx="10"/>
          </p:nvPr>
        </p:nvSpPr>
        <p:spPr/>
        <p:txBody>
          <a:bodyPr/>
          <a:lstStyle/>
          <a:p>
            <a:fld id="{DD6EA4D4-5532-41A8-8779-AA5AD87FEF27}" type="datetimeFigureOut">
              <a:rPr lang="en-US" smtClean="0"/>
              <a:t>31/10/2018</a:t>
            </a:fld>
            <a:endParaRPr lang="en-US"/>
          </a:p>
        </p:txBody>
      </p:sp>
      <p:sp>
        <p:nvSpPr>
          <p:cNvPr id="6" name="Footer Placeholder 5">
            <a:extLst>
              <a:ext uri="{FF2B5EF4-FFF2-40B4-BE49-F238E27FC236}">
                <a16:creationId xmlns:a16="http://schemas.microsoft.com/office/drawing/2014/main" id="{33CCE1B0-203E-48F7-BBAC-9E82DAF59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F5A01B-81D0-4F4A-B56B-5E831A9725CB}"/>
              </a:ext>
            </a:extLst>
          </p:cNvPr>
          <p:cNvSpPr>
            <a:spLocks noGrp="1"/>
          </p:cNvSpPr>
          <p:nvPr>
            <p:ph type="sldNum" sz="quarter" idx="12"/>
          </p:nvPr>
        </p:nvSpPr>
        <p:spPr/>
        <p:txBody>
          <a:bodyPr/>
          <a:lstStyle/>
          <a:p>
            <a:fld id="{FB2ED71F-D4BE-4A17-BFB7-CE74A91E860C}" type="slidenum">
              <a:rPr lang="en-US" smtClean="0"/>
              <a:t>‹#›</a:t>
            </a:fld>
            <a:endParaRPr lang="en-US"/>
          </a:p>
        </p:txBody>
      </p:sp>
    </p:spTree>
    <p:extLst>
      <p:ext uri="{BB962C8B-B14F-4D97-AF65-F5344CB8AC3E}">
        <p14:creationId xmlns:p14="http://schemas.microsoft.com/office/powerpoint/2010/main" val="3885041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405777-E491-4408-9C78-A1C60CA9DF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AFAB0B-6024-4F5D-8FF6-E544CFA8BA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177835-4BFC-4D0C-B1AA-3D6FAADB3A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6EA4D4-5532-41A8-8779-AA5AD87FEF27}" type="datetimeFigureOut">
              <a:rPr lang="en-US" smtClean="0"/>
              <a:t>31/10/2018</a:t>
            </a:fld>
            <a:endParaRPr lang="en-US"/>
          </a:p>
        </p:txBody>
      </p:sp>
      <p:sp>
        <p:nvSpPr>
          <p:cNvPr id="5" name="Footer Placeholder 4">
            <a:extLst>
              <a:ext uri="{FF2B5EF4-FFF2-40B4-BE49-F238E27FC236}">
                <a16:creationId xmlns:a16="http://schemas.microsoft.com/office/drawing/2014/main" id="{4B65E0CD-0CD9-494A-BF09-51E274CB0B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93B414-C721-46DC-8A5A-85DDA13E2E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2ED71F-D4BE-4A17-BFB7-CE74A91E860C}" type="slidenum">
              <a:rPr lang="en-US" smtClean="0"/>
              <a:t>‹#›</a:t>
            </a:fld>
            <a:endParaRPr lang="en-US"/>
          </a:p>
        </p:txBody>
      </p:sp>
    </p:spTree>
    <p:extLst>
      <p:ext uri="{BB962C8B-B14F-4D97-AF65-F5344CB8AC3E}">
        <p14:creationId xmlns:p14="http://schemas.microsoft.com/office/powerpoint/2010/main" val="1514121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hyperlink" Target="https://ravendb.net/downloads" TargetMode="Externa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an.nhom85.ravendb.community/"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ravendb.net/docs/article-page/4.1/csharp/indexes/querying/what-is-rq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zone.com/articles/why-i-chose-ravendb-my-startup-0" TargetMode="External"/><Relationship Id="rId2" Type="http://schemas.openxmlformats.org/officeDocument/2006/relationships/hyperlink" Target="https://ravendb.net/docs/article-page/4.1/csharp" TargetMode="External"/><Relationship Id="rId1" Type="http://schemas.openxmlformats.org/officeDocument/2006/relationships/slideLayout" Target="../slideLayouts/slideLayout2.xml"/><Relationship Id="rId5" Type="http://schemas.openxmlformats.org/officeDocument/2006/relationships/hyperlink" Target="https://db-engines.com/en/system/MongoDB;RavenDB" TargetMode="External"/><Relationship Id="rId4" Type="http://schemas.openxmlformats.org/officeDocument/2006/relationships/hyperlink" Target="https://ayende.com/blog/168420/RavenDb-unrecoverable-database-and-data-loss"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939F55C-4899-4BED-BDE5-CA751839B7A3}"/>
              </a:ext>
            </a:extLst>
          </p:cNvPr>
          <p:cNvSpPr>
            <a:spLocks noGrp="1"/>
          </p:cNvSpPr>
          <p:nvPr>
            <p:ph type="ctrTitle"/>
          </p:nvPr>
        </p:nvSpPr>
        <p:spPr>
          <a:xfrm>
            <a:off x="1524000" y="1122363"/>
            <a:ext cx="9144000" cy="2387600"/>
          </a:xfrm>
        </p:spPr>
        <p:txBody>
          <a:bodyPr/>
          <a:lstStyle/>
          <a:p>
            <a:r>
              <a:rPr lang="en-US" dirty="0">
                <a:solidFill>
                  <a:srgbClr val="A9172F"/>
                </a:solidFill>
              </a:rPr>
              <a:t>RAVENDB</a:t>
            </a:r>
          </a:p>
        </p:txBody>
      </p:sp>
      <p:pic>
        <p:nvPicPr>
          <p:cNvPr id="10" name="Picture 9">
            <a:extLst>
              <a:ext uri="{FF2B5EF4-FFF2-40B4-BE49-F238E27FC236}">
                <a16:creationId xmlns:a16="http://schemas.microsoft.com/office/drawing/2014/main" id="{A60BBD2B-91D7-403F-9443-B54339FF7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182" y="862616"/>
            <a:ext cx="2205318" cy="2913632"/>
          </a:xfrm>
          <a:prstGeom prst="rect">
            <a:avLst/>
          </a:prstGeom>
        </p:spPr>
      </p:pic>
      <p:sp>
        <p:nvSpPr>
          <p:cNvPr id="11" name="Rectangle 10">
            <a:extLst>
              <a:ext uri="{FF2B5EF4-FFF2-40B4-BE49-F238E27FC236}">
                <a16:creationId xmlns:a16="http://schemas.microsoft.com/office/drawing/2014/main" id="{AD576D89-5120-436F-8CDF-7C8A421E9595}"/>
              </a:ext>
            </a:extLst>
          </p:cNvPr>
          <p:cNvSpPr/>
          <p:nvPr/>
        </p:nvSpPr>
        <p:spPr>
          <a:xfrm>
            <a:off x="3031571" y="3509963"/>
            <a:ext cx="6128857" cy="1200329"/>
          </a:xfrm>
          <a:prstGeom prst="rect">
            <a:avLst/>
          </a:prstGeom>
        </p:spPr>
        <p:txBody>
          <a:bodyPr wrap="none">
            <a:spAutoFit/>
          </a:bodyPr>
          <a:lstStyle/>
          <a:p>
            <a:pPr algn="ctr"/>
            <a:r>
              <a:rPr lang="en-US" sz="2400" b="1" dirty="0">
                <a:solidFill>
                  <a:srgbClr val="A9172F"/>
                </a:solidFill>
              </a:rPr>
              <a:t>BÁO CÁO MÔN C</a:t>
            </a:r>
            <a:r>
              <a:rPr lang="vi-VN" sz="2400" b="1" dirty="0">
                <a:solidFill>
                  <a:srgbClr val="A9172F"/>
                </a:solidFill>
              </a:rPr>
              <a:t>Ơ</a:t>
            </a:r>
            <a:r>
              <a:rPr lang="en-US" sz="2400" b="1" dirty="0">
                <a:solidFill>
                  <a:srgbClr val="A9172F"/>
                </a:solidFill>
              </a:rPr>
              <a:t> SỞ DỮ LIỆU NÂNG CAO</a:t>
            </a:r>
          </a:p>
          <a:p>
            <a:r>
              <a:rPr lang="en-US" sz="2400" dirty="0" err="1">
                <a:solidFill>
                  <a:srgbClr val="A9172F"/>
                </a:solidFill>
              </a:rPr>
              <a:t>Giảng</a:t>
            </a:r>
            <a:r>
              <a:rPr lang="en-US" sz="2400" dirty="0">
                <a:solidFill>
                  <a:srgbClr val="A9172F"/>
                </a:solidFill>
              </a:rPr>
              <a:t> </a:t>
            </a:r>
            <a:r>
              <a:rPr lang="en-US" sz="2400" dirty="0" err="1">
                <a:solidFill>
                  <a:srgbClr val="A9172F"/>
                </a:solidFill>
              </a:rPr>
              <a:t>viên</a:t>
            </a:r>
            <a:r>
              <a:rPr lang="en-US" sz="2400" dirty="0">
                <a:solidFill>
                  <a:srgbClr val="A9172F"/>
                </a:solidFill>
              </a:rPr>
              <a:t> h</a:t>
            </a:r>
            <a:r>
              <a:rPr lang="vi-VN" sz="2400" dirty="0">
                <a:solidFill>
                  <a:srgbClr val="A9172F"/>
                </a:solidFill>
              </a:rPr>
              <a:t>ư</a:t>
            </a:r>
            <a:r>
              <a:rPr lang="en-US" sz="2400" dirty="0" err="1">
                <a:solidFill>
                  <a:srgbClr val="A9172F"/>
                </a:solidFill>
              </a:rPr>
              <a:t>ớng</a:t>
            </a:r>
            <a:r>
              <a:rPr lang="en-US" sz="2400" dirty="0">
                <a:solidFill>
                  <a:srgbClr val="A9172F"/>
                </a:solidFill>
              </a:rPr>
              <a:t> </a:t>
            </a:r>
            <a:r>
              <a:rPr lang="en-US" sz="2400" dirty="0" err="1">
                <a:solidFill>
                  <a:srgbClr val="A9172F"/>
                </a:solidFill>
              </a:rPr>
              <a:t>dẫn</a:t>
            </a:r>
            <a:r>
              <a:rPr lang="en-US" sz="2400" dirty="0">
                <a:solidFill>
                  <a:srgbClr val="A9172F"/>
                </a:solidFill>
              </a:rPr>
              <a:t>: </a:t>
            </a:r>
            <a:r>
              <a:rPr lang="en-US" sz="2400" dirty="0" err="1">
                <a:solidFill>
                  <a:srgbClr val="A9172F"/>
                </a:solidFill>
              </a:rPr>
              <a:t>ThS</a:t>
            </a:r>
            <a:r>
              <a:rPr lang="en-US" sz="2400" dirty="0">
                <a:solidFill>
                  <a:srgbClr val="A9172F"/>
                </a:solidFill>
              </a:rPr>
              <a:t>. Luong </a:t>
            </a:r>
            <a:r>
              <a:rPr lang="en-US" sz="2400" dirty="0" err="1">
                <a:solidFill>
                  <a:srgbClr val="A9172F"/>
                </a:solidFill>
              </a:rPr>
              <a:t>Trần</a:t>
            </a:r>
            <a:r>
              <a:rPr lang="en-US" sz="2400" dirty="0">
                <a:solidFill>
                  <a:srgbClr val="A9172F"/>
                </a:solidFill>
              </a:rPr>
              <a:t> Hy </a:t>
            </a:r>
            <a:r>
              <a:rPr lang="en-US" sz="2400" dirty="0" err="1">
                <a:solidFill>
                  <a:srgbClr val="A9172F"/>
                </a:solidFill>
              </a:rPr>
              <a:t>Hiến</a:t>
            </a:r>
            <a:endParaRPr lang="en-US" sz="2400" dirty="0">
              <a:solidFill>
                <a:srgbClr val="A9172F"/>
              </a:solidFill>
            </a:endParaRPr>
          </a:p>
          <a:p>
            <a:pPr algn="ctr"/>
            <a:r>
              <a:rPr lang="en-US" sz="2400" dirty="0" err="1">
                <a:solidFill>
                  <a:srgbClr val="A9172F"/>
                </a:solidFill>
              </a:rPr>
              <a:t>Thực</a:t>
            </a:r>
            <a:r>
              <a:rPr lang="en-US" sz="2400" dirty="0">
                <a:solidFill>
                  <a:srgbClr val="A9172F"/>
                </a:solidFill>
              </a:rPr>
              <a:t> </a:t>
            </a:r>
            <a:r>
              <a:rPr lang="en-US" sz="2400" dirty="0" err="1">
                <a:solidFill>
                  <a:srgbClr val="A9172F"/>
                </a:solidFill>
              </a:rPr>
              <a:t>hiện</a:t>
            </a:r>
            <a:r>
              <a:rPr lang="en-US" sz="2400" dirty="0">
                <a:solidFill>
                  <a:srgbClr val="A9172F"/>
                </a:solidFill>
              </a:rPr>
              <a:t>: </a:t>
            </a:r>
            <a:r>
              <a:rPr lang="en-US" sz="2400" dirty="0" err="1">
                <a:solidFill>
                  <a:srgbClr val="A9172F"/>
                </a:solidFill>
              </a:rPr>
              <a:t>Nhóm</a:t>
            </a:r>
            <a:r>
              <a:rPr lang="en-US" sz="2400" dirty="0">
                <a:solidFill>
                  <a:srgbClr val="A9172F"/>
                </a:solidFill>
              </a:rPr>
              <a:t> 85</a:t>
            </a:r>
          </a:p>
        </p:txBody>
      </p:sp>
    </p:spTree>
    <p:extLst>
      <p:ext uri="{BB962C8B-B14F-4D97-AF65-F5344CB8AC3E}">
        <p14:creationId xmlns:p14="http://schemas.microsoft.com/office/powerpoint/2010/main" val="610292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569B-2111-442C-927A-B1658DC21DF1}"/>
              </a:ext>
            </a:extLst>
          </p:cNvPr>
          <p:cNvSpPr>
            <a:spLocks noGrp="1"/>
          </p:cNvSpPr>
          <p:nvPr>
            <p:ph type="title"/>
          </p:nvPr>
        </p:nvSpPr>
        <p:spPr/>
        <p:txBody>
          <a:bodyPr/>
          <a:lstStyle/>
          <a:p>
            <a:r>
              <a:rPr lang="en-US" dirty="0" err="1">
                <a:solidFill>
                  <a:srgbClr val="A9172F"/>
                </a:solidFill>
              </a:rPr>
              <a:t>Ưu</a:t>
            </a:r>
            <a:r>
              <a:rPr lang="en-US" dirty="0">
                <a:solidFill>
                  <a:srgbClr val="A9172F"/>
                </a:solidFill>
              </a:rPr>
              <a:t> </a:t>
            </a:r>
            <a:r>
              <a:rPr lang="en-US" dirty="0" err="1">
                <a:solidFill>
                  <a:srgbClr val="A9172F"/>
                </a:solidFill>
              </a:rPr>
              <a:t>điểm</a:t>
            </a:r>
            <a:endParaRPr lang="en-US" dirty="0">
              <a:solidFill>
                <a:srgbClr val="A9172F"/>
              </a:solidFill>
            </a:endParaRPr>
          </a:p>
        </p:txBody>
      </p:sp>
      <p:sp>
        <p:nvSpPr>
          <p:cNvPr id="10" name="Hexagon 9">
            <a:extLst>
              <a:ext uri="{FF2B5EF4-FFF2-40B4-BE49-F238E27FC236}">
                <a16:creationId xmlns:a16="http://schemas.microsoft.com/office/drawing/2014/main" id="{21C87C72-0599-4F61-829B-ED98B2A0EE27}"/>
              </a:ext>
            </a:extLst>
          </p:cNvPr>
          <p:cNvSpPr/>
          <p:nvPr/>
        </p:nvSpPr>
        <p:spPr>
          <a:xfrm>
            <a:off x="523461" y="1408369"/>
            <a:ext cx="2471531" cy="1977141"/>
          </a:xfrm>
          <a:prstGeom prst="hexagon">
            <a:avLst/>
          </a:prstGeom>
          <a:solidFill>
            <a:srgbClr val="E3355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Dễ</a:t>
            </a:r>
            <a:r>
              <a:rPr lang="en-US" sz="2400" b="1" dirty="0"/>
              <a:t> </a:t>
            </a:r>
            <a:r>
              <a:rPr lang="en-US" sz="2400" b="1" dirty="0" err="1"/>
              <a:t>sử</a:t>
            </a:r>
            <a:r>
              <a:rPr lang="en-US" sz="2400" b="1" dirty="0"/>
              <a:t> </a:t>
            </a:r>
            <a:r>
              <a:rPr lang="en-US" sz="2400" b="1" dirty="0" err="1"/>
              <a:t>dụng</a:t>
            </a:r>
            <a:endParaRPr lang="en-US" sz="2400" b="1" dirty="0"/>
          </a:p>
        </p:txBody>
      </p:sp>
      <p:sp>
        <p:nvSpPr>
          <p:cNvPr id="15" name="Rectangle 14">
            <a:extLst>
              <a:ext uri="{FF2B5EF4-FFF2-40B4-BE49-F238E27FC236}">
                <a16:creationId xmlns:a16="http://schemas.microsoft.com/office/drawing/2014/main" id="{20878EEE-5895-4F3F-86F7-2DF5351AF0FF}"/>
              </a:ext>
            </a:extLst>
          </p:cNvPr>
          <p:cNvSpPr/>
          <p:nvPr/>
        </p:nvSpPr>
        <p:spPr>
          <a:xfrm>
            <a:off x="1156252" y="3679721"/>
            <a:ext cx="9250018" cy="3139321"/>
          </a:xfrm>
          <a:prstGeom prst="rect">
            <a:avLst/>
          </a:prstGeom>
        </p:spPr>
        <p:txBody>
          <a:bodyPr wrap="square">
            <a:spAutoFit/>
          </a:bodyPr>
          <a:lstStyle/>
          <a:p>
            <a:r>
              <a:rPr lang="vi-VN" dirty="0"/>
              <a:t>Trong RavenDb, chúng ta dành thời gian để quyết định dữ liệu nào nên được giao dịch với nhau và sau đó</a:t>
            </a:r>
          </a:p>
          <a:p>
            <a:r>
              <a:rPr lang="vi-VN" dirty="0"/>
              <a:t>lưu trữ nó.</a:t>
            </a:r>
          </a:p>
          <a:p>
            <a:pPr marL="342900" indent="-342900">
              <a:buFont typeface="Arial" panose="020B0604020202020204" pitchFamily="34" charset="0"/>
              <a:buChar char="•"/>
            </a:pPr>
            <a:r>
              <a:rPr lang="vi-VN" dirty="0"/>
              <a:t>Dễ cài đặt và sử dụng. Không tốn chi phí.</a:t>
            </a:r>
          </a:p>
          <a:p>
            <a:pPr marL="342900" indent="-342900">
              <a:buFont typeface="Arial" panose="020B0604020202020204" pitchFamily="34" charset="0"/>
              <a:buChar char="•"/>
            </a:pPr>
            <a:r>
              <a:rPr lang="vi-VN" dirty="0"/>
              <a:t>Hoạt động tốt với cơ sở dữ liệu quan hệ hiện có.</a:t>
            </a:r>
          </a:p>
          <a:p>
            <a:pPr marL="342900" indent="-342900">
              <a:buFont typeface="Arial" panose="020B0604020202020204" pitchFamily="34" charset="0"/>
              <a:buChar char="•"/>
            </a:pPr>
            <a:r>
              <a:rPr lang="vi-VN" dirty="0"/>
              <a:t>Đa nền tảng: C #, Node.js, Java, Python, Ruby, Go.</a:t>
            </a:r>
          </a:p>
          <a:p>
            <a:pPr marL="342900" indent="-342900">
              <a:buFont typeface="Arial" panose="020B0604020202020204" pitchFamily="34" charset="0"/>
              <a:buChar char="•"/>
            </a:pPr>
            <a:r>
              <a:rPr lang="vi-VN" dirty="0"/>
              <a:t>Hệ thống đa hệ điều hành: Windows, Linux, Mac OS, Docker, Raspberry Pi.</a:t>
            </a:r>
          </a:p>
          <a:p>
            <a:pPr marL="342900" indent="-342900">
              <a:buFont typeface="Arial" panose="020B0604020202020204" pitchFamily="34" charset="0"/>
              <a:buChar char="•"/>
            </a:pPr>
            <a:r>
              <a:rPr lang="vi-VN" dirty="0"/>
              <a:t>Sử dụng phần cứng tối đa: RavenDb hoạt động trên các chip Raspberry Pi và ARM vì nó tận dụng</a:t>
            </a:r>
            <a:r>
              <a:rPr lang="en-US" dirty="0"/>
              <a:t> </a:t>
            </a:r>
            <a:r>
              <a:rPr lang="vi-VN" dirty="0"/>
              <a:t>đa phần cứng mà nó chạy trên đó.</a:t>
            </a:r>
          </a:p>
          <a:p>
            <a:pPr marL="342900" indent="-342900">
              <a:buFont typeface="Arial" panose="020B0604020202020204" pitchFamily="34" charset="0"/>
              <a:buChar char="•"/>
            </a:pPr>
            <a:r>
              <a:rPr lang="vi-VN" dirty="0"/>
              <a:t>Hoạt động hiệu quả trên các máy cũ hơn và các thiết bị nhỏ hơn.</a:t>
            </a:r>
          </a:p>
          <a:p>
            <a:pPr marL="342900" indent="-342900">
              <a:buFont typeface="Arial" panose="020B0604020202020204" pitchFamily="34" charset="0"/>
              <a:buChar char="•"/>
            </a:pPr>
            <a:r>
              <a:rPr lang="vi-VN" dirty="0"/>
              <a:t>Được xây dựng trong tìm kiếm toàn văn bản, Map/Reduce và công cụ lưu trữ.</a:t>
            </a:r>
            <a:endParaRPr lang="en-US" dirty="0"/>
          </a:p>
        </p:txBody>
      </p:sp>
      <p:sp>
        <p:nvSpPr>
          <p:cNvPr id="17" name="Hexagon 16">
            <a:extLst>
              <a:ext uri="{FF2B5EF4-FFF2-40B4-BE49-F238E27FC236}">
                <a16:creationId xmlns:a16="http://schemas.microsoft.com/office/drawing/2014/main" id="{67CB35A0-9CF2-4839-BA13-3CED1D205584}"/>
              </a:ext>
            </a:extLst>
          </p:cNvPr>
          <p:cNvSpPr/>
          <p:nvPr/>
        </p:nvSpPr>
        <p:spPr>
          <a:xfrm>
            <a:off x="2673623" y="1423092"/>
            <a:ext cx="2471532" cy="2049399"/>
          </a:xfrm>
          <a:prstGeom prst="hexagon">
            <a:avLst/>
          </a:prstGeom>
          <a:solidFill>
            <a:srgbClr val="FFC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Lập</a:t>
            </a:r>
            <a:r>
              <a:rPr lang="en-US" sz="2400" b="1" dirty="0"/>
              <a:t> </a:t>
            </a:r>
            <a:r>
              <a:rPr lang="en-US" sz="2400" b="1" dirty="0" err="1"/>
              <a:t>chỉ</a:t>
            </a:r>
            <a:r>
              <a:rPr lang="en-US" sz="2400" b="1" dirty="0"/>
              <a:t> </a:t>
            </a:r>
            <a:r>
              <a:rPr lang="en-US" sz="2400" b="1" dirty="0" err="1"/>
              <a:t>mục</a:t>
            </a:r>
            <a:r>
              <a:rPr lang="en-US" sz="2400" b="1" dirty="0"/>
              <a:t> (indexes) </a:t>
            </a:r>
            <a:r>
              <a:rPr lang="en-US" sz="2400" b="1" dirty="0" err="1"/>
              <a:t>tự</a:t>
            </a:r>
            <a:r>
              <a:rPr lang="en-US" sz="2400" b="1" dirty="0"/>
              <a:t> </a:t>
            </a:r>
            <a:r>
              <a:rPr lang="en-US" sz="2400" b="1" dirty="0" err="1"/>
              <a:t>động</a:t>
            </a:r>
            <a:endParaRPr lang="en-US" sz="2400" b="1" dirty="0"/>
          </a:p>
        </p:txBody>
      </p:sp>
      <p:sp>
        <p:nvSpPr>
          <p:cNvPr id="9" name="Hexagon 8">
            <a:extLst>
              <a:ext uri="{FF2B5EF4-FFF2-40B4-BE49-F238E27FC236}">
                <a16:creationId xmlns:a16="http://schemas.microsoft.com/office/drawing/2014/main" id="{847B6300-3D88-4CA7-85F7-80E169225179}"/>
              </a:ext>
            </a:extLst>
          </p:cNvPr>
          <p:cNvSpPr/>
          <p:nvPr/>
        </p:nvSpPr>
        <p:spPr>
          <a:xfrm>
            <a:off x="4863548" y="1470380"/>
            <a:ext cx="2471531" cy="1977141"/>
          </a:xfrm>
          <a:prstGeom prst="hexagon">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Tính</a:t>
            </a:r>
            <a:r>
              <a:rPr lang="en-US" sz="2400" b="1" dirty="0"/>
              <a:t> </a:t>
            </a:r>
            <a:r>
              <a:rPr lang="en-US" sz="2400" b="1" dirty="0" err="1"/>
              <a:t>mở</a:t>
            </a:r>
            <a:r>
              <a:rPr lang="en-US" sz="2400" b="1" dirty="0"/>
              <a:t> </a:t>
            </a:r>
            <a:r>
              <a:rPr lang="en-US" sz="2400" b="1" dirty="0" err="1"/>
              <a:t>rộng</a:t>
            </a:r>
            <a:r>
              <a:rPr lang="en-US" sz="2400" b="1" dirty="0"/>
              <a:t> </a:t>
            </a:r>
            <a:r>
              <a:rPr lang="en-US" sz="2400" b="1" dirty="0" err="1"/>
              <a:t>cao</a:t>
            </a:r>
            <a:endParaRPr lang="en-US" sz="2400" b="1" dirty="0"/>
          </a:p>
        </p:txBody>
      </p:sp>
      <p:sp>
        <p:nvSpPr>
          <p:cNvPr id="11" name="Hexagon 10">
            <a:extLst>
              <a:ext uri="{FF2B5EF4-FFF2-40B4-BE49-F238E27FC236}">
                <a16:creationId xmlns:a16="http://schemas.microsoft.com/office/drawing/2014/main" id="{51A32CF6-729F-4354-821D-111AD650FF29}"/>
              </a:ext>
            </a:extLst>
          </p:cNvPr>
          <p:cNvSpPr/>
          <p:nvPr/>
        </p:nvSpPr>
        <p:spPr>
          <a:xfrm>
            <a:off x="7013712" y="1470380"/>
            <a:ext cx="2471531" cy="1977141"/>
          </a:xfrm>
          <a:prstGeom prst="hexagon">
            <a:avLst/>
          </a:prstGeom>
          <a:solidFill>
            <a:srgbClr val="A55DBB"/>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dirty="0"/>
              <a:t>Hỗ trợ sao lưu</a:t>
            </a:r>
            <a:endParaRPr lang="en-US" sz="2400" b="1" dirty="0"/>
          </a:p>
        </p:txBody>
      </p:sp>
      <p:sp>
        <p:nvSpPr>
          <p:cNvPr id="12" name="Hexagon 11">
            <a:extLst>
              <a:ext uri="{FF2B5EF4-FFF2-40B4-BE49-F238E27FC236}">
                <a16:creationId xmlns:a16="http://schemas.microsoft.com/office/drawing/2014/main" id="{578F81D5-D8FE-4140-9006-602E8127275E}"/>
              </a:ext>
            </a:extLst>
          </p:cNvPr>
          <p:cNvSpPr/>
          <p:nvPr/>
        </p:nvSpPr>
        <p:spPr>
          <a:xfrm>
            <a:off x="9203635" y="1325981"/>
            <a:ext cx="2721579" cy="2332975"/>
          </a:xfrm>
          <a:prstGeom prst="hexagon">
            <a:avLst/>
          </a:prstGeom>
          <a:solidFill>
            <a:srgbClr val="00B05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L</a:t>
            </a:r>
            <a:r>
              <a:rPr lang="vi-VN" sz="2400" b="1" dirty="0"/>
              <a:t>ưu trữ dữ liệu nhanh chóng</a:t>
            </a:r>
            <a:endParaRPr lang="en-US" sz="2400" b="1" dirty="0"/>
          </a:p>
        </p:txBody>
      </p:sp>
    </p:spTree>
    <p:extLst>
      <p:ext uri="{BB962C8B-B14F-4D97-AF65-F5344CB8AC3E}">
        <p14:creationId xmlns:p14="http://schemas.microsoft.com/office/powerpoint/2010/main" val="2008486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D7C0-E434-4B7C-A89D-9AEC3B34E0DD}"/>
              </a:ext>
            </a:extLst>
          </p:cNvPr>
          <p:cNvSpPr>
            <a:spLocks noGrp="1"/>
          </p:cNvSpPr>
          <p:nvPr>
            <p:ph type="title"/>
          </p:nvPr>
        </p:nvSpPr>
        <p:spPr/>
        <p:txBody>
          <a:bodyPr/>
          <a:lstStyle/>
          <a:p>
            <a:r>
              <a:rPr lang="en-US" dirty="0">
                <a:solidFill>
                  <a:srgbClr val="A9172F"/>
                </a:solidFill>
              </a:rPr>
              <a:t>Nh</a:t>
            </a:r>
            <a:r>
              <a:rPr lang="vi-VN" dirty="0">
                <a:solidFill>
                  <a:srgbClr val="A9172F"/>
                </a:solidFill>
              </a:rPr>
              <a:t>ư</a:t>
            </a:r>
            <a:r>
              <a:rPr lang="en-US" dirty="0" err="1">
                <a:solidFill>
                  <a:srgbClr val="A9172F"/>
                </a:solidFill>
              </a:rPr>
              <a:t>ợc</a:t>
            </a:r>
            <a:r>
              <a:rPr lang="en-US" dirty="0">
                <a:solidFill>
                  <a:srgbClr val="A9172F"/>
                </a:solidFill>
              </a:rPr>
              <a:t> </a:t>
            </a:r>
            <a:r>
              <a:rPr lang="en-US" dirty="0" err="1">
                <a:solidFill>
                  <a:srgbClr val="A9172F"/>
                </a:solidFill>
              </a:rPr>
              <a:t>điểm</a:t>
            </a:r>
            <a:endParaRPr lang="en-US" dirty="0">
              <a:solidFill>
                <a:srgbClr val="A9172F"/>
              </a:solidFill>
            </a:endParaRPr>
          </a:p>
        </p:txBody>
      </p:sp>
      <p:sp>
        <p:nvSpPr>
          <p:cNvPr id="3" name="Content Placeholder 2">
            <a:extLst>
              <a:ext uri="{FF2B5EF4-FFF2-40B4-BE49-F238E27FC236}">
                <a16:creationId xmlns:a16="http://schemas.microsoft.com/office/drawing/2014/main" id="{76EA4CE4-3218-4D18-A8CC-77792C4AF742}"/>
              </a:ext>
            </a:extLst>
          </p:cNvPr>
          <p:cNvSpPr>
            <a:spLocks noGrp="1"/>
          </p:cNvSpPr>
          <p:nvPr>
            <p:ph idx="1"/>
          </p:nvPr>
        </p:nvSpPr>
        <p:spPr>
          <a:xfrm>
            <a:off x="838200" y="1690688"/>
            <a:ext cx="10515600" cy="4351338"/>
          </a:xfrm>
        </p:spPr>
        <p:txBody>
          <a:bodyPr/>
          <a:lstStyle/>
          <a:p>
            <a:pPr marL="0" indent="0">
              <a:buNone/>
            </a:pPr>
            <a:r>
              <a:rPr lang="vi-VN" dirty="0"/>
              <a:t>Việc tìm ra những nhược điểm của RavenDb là điều vô cùng khó khăn và ít ai quan tâm. Cụ thể,</a:t>
            </a:r>
            <a:r>
              <a:rPr lang="en-US" dirty="0"/>
              <a:t> </a:t>
            </a:r>
            <a:r>
              <a:rPr lang="vi-VN" dirty="0"/>
              <a:t>chúng ta có thể tham khảo bảng dưới đây để tìm ra một vài nhược điểm của database này:</a:t>
            </a:r>
            <a:endParaRPr lang="en-US" dirty="0"/>
          </a:p>
        </p:txBody>
      </p:sp>
    </p:spTree>
    <p:extLst>
      <p:ext uri="{BB962C8B-B14F-4D97-AF65-F5344CB8AC3E}">
        <p14:creationId xmlns:p14="http://schemas.microsoft.com/office/powerpoint/2010/main" val="106228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D7C0-E434-4B7C-A89D-9AEC3B34E0DD}"/>
              </a:ext>
            </a:extLst>
          </p:cNvPr>
          <p:cNvSpPr>
            <a:spLocks noGrp="1"/>
          </p:cNvSpPr>
          <p:nvPr>
            <p:ph type="title"/>
          </p:nvPr>
        </p:nvSpPr>
        <p:spPr/>
        <p:txBody>
          <a:bodyPr/>
          <a:lstStyle/>
          <a:p>
            <a:r>
              <a:rPr lang="en-US" dirty="0">
                <a:solidFill>
                  <a:srgbClr val="A9172F"/>
                </a:solidFill>
              </a:rPr>
              <a:t>Nh</a:t>
            </a:r>
            <a:r>
              <a:rPr lang="vi-VN" dirty="0">
                <a:solidFill>
                  <a:srgbClr val="A9172F"/>
                </a:solidFill>
              </a:rPr>
              <a:t>ư</a:t>
            </a:r>
            <a:r>
              <a:rPr lang="en-US" dirty="0" err="1">
                <a:solidFill>
                  <a:srgbClr val="A9172F"/>
                </a:solidFill>
              </a:rPr>
              <a:t>ợc</a:t>
            </a:r>
            <a:r>
              <a:rPr lang="en-US" dirty="0">
                <a:solidFill>
                  <a:srgbClr val="A9172F"/>
                </a:solidFill>
              </a:rPr>
              <a:t> </a:t>
            </a:r>
            <a:r>
              <a:rPr lang="en-US" dirty="0" err="1">
                <a:solidFill>
                  <a:srgbClr val="A9172F"/>
                </a:solidFill>
              </a:rPr>
              <a:t>điểm</a:t>
            </a:r>
            <a:endParaRPr lang="en-US" dirty="0">
              <a:solidFill>
                <a:srgbClr val="A9172F"/>
              </a:solidFill>
            </a:endParaRPr>
          </a:p>
        </p:txBody>
      </p:sp>
      <p:pic>
        <p:nvPicPr>
          <p:cNvPr id="5" name="Picture 4">
            <a:extLst>
              <a:ext uri="{FF2B5EF4-FFF2-40B4-BE49-F238E27FC236}">
                <a16:creationId xmlns:a16="http://schemas.microsoft.com/office/drawing/2014/main" id="{CAC59B28-4A2F-4E8E-B446-1873BD0D1033}"/>
              </a:ext>
            </a:extLst>
          </p:cNvPr>
          <p:cNvPicPr>
            <a:picLocks noChangeAspect="1"/>
          </p:cNvPicPr>
          <p:nvPr/>
        </p:nvPicPr>
        <p:blipFill>
          <a:blip r:embed="rId2"/>
          <a:stretch>
            <a:fillRect/>
          </a:stretch>
        </p:blipFill>
        <p:spPr>
          <a:xfrm>
            <a:off x="4226791" y="0"/>
            <a:ext cx="6984548" cy="6919374"/>
          </a:xfrm>
          <a:prstGeom prst="rect">
            <a:avLst/>
          </a:prstGeom>
        </p:spPr>
      </p:pic>
    </p:spTree>
    <p:extLst>
      <p:ext uri="{BB962C8B-B14F-4D97-AF65-F5344CB8AC3E}">
        <p14:creationId xmlns:p14="http://schemas.microsoft.com/office/powerpoint/2010/main" val="254692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9E3FCE-87B1-4FA0-8DE7-B42D94BA8E9F}"/>
              </a:ext>
            </a:extLst>
          </p:cNvPr>
          <p:cNvSpPr>
            <a:spLocks noGrp="1"/>
          </p:cNvSpPr>
          <p:nvPr>
            <p:ph idx="1"/>
          </p:nvPr>
        </p:nvSpPr>
        <p:spPr>
          <a:xfrm>
            <a:off x="838200" y="1825625"/>
            <a:ext cx="5257800" cy="4351338"/>
          </a:xfrm>
        </p:spPr>
        <p:txBody>
          <a:bodyPr>
            <a:normAutofit fontScale="62500" lnSpcReduction="20000"/>
          </a:bodyPr>
          <a:lstStyle/>
          <a:p>
            <a:r>
              <a:rPr lang="en-US" dirty="0" err="1"/>
              <a:t>Tải</a:t>
            </a:r>
            <a:r>
              <a:rPr lang="en-US" dirty="0"/>
              <a:t> server package </a:t>
            </a:r>
            <a:r>
              <a:rPr lang="en-US" dirty="0" err="1"/>
              <a:t>tại</a:t>
            </a:r>
            <a:r>
              <a:rPr lang="en-US" dirty="0"/>
              <a:t> </a:t>
            </a:r>
            <a:r>
              <a:rPr lang="en-US" dirty="0" err="1"/>
              <a:t>trang</a:t>
            </a:r>
            <a:r>
              <a:rPr lang="en-US" dirty="0"/>
              <a:t>: </a:t>
            </a:r>
            <a:r>
              <a:rPr lang="en-US" u="sng" dirty="0">
                <a:hlinkClick r:id="rId2"/>
              </a:rPr>
              <a:t>https://ravendb.net/downloads</a:t>
            </a:r>
            <a:endParaRPr lang="en-US" u="sng" dirty="0"/>
          </a:p>
          <a:p>
            <a:r>
              <a:rPr lang="en-US" dirty="0" err="1"/>
              <a:t>Giải</a:t>
            </a:r>
            <a:r>
              <a:rPr lang="en-US" dirty="0"/>
              <a:t> </a:t>
            </a:r>
            <a:r>
              <a:rPr lang="en-US" dirty="0" err="1"/>
              <a:t>nén</a:t>
            </a:r>
            <a:r>
              <a:rPr lang="en-US" dirty="0"/>
              <a:t> server package </a:t>
            </a:r>
            <a:r>
              <a:rPr lang="en-US" dirty="0" err="1"/>
              <a:t>và</a:t>
            </a:r>
            <a:r>
              <a:rPr lang="en-US" dirty="0"/>
              <a:t> </a:t>
            </a:r>
            <a:r>
              <a:rPr lang="en-US" dirty="0" err="1"/>
              <a:t>mở</a:t>
            </a:r>
            <a:r>
              <a:rPr lang="en-US" dirty="0"/>
              <a:t> file run.ps1 (</a:t>
            </a:r>
            <a:r>
              <a:rPr lang="en-US" dirty="0" err="1"/>
              <a:t>hoặc</a:t>
            </a:r>
            <a:r>
              <a:rPr lang="en-US" dirty="0"/>
              <a:t> run.sh)</a:t>
            </a:r>
          </a:p>
          <a:p>
            <a:r>
              <a:rPr lang="it-IT" dirty="0"/>
              <a:t>Chọn Generate Let’s Encrypt Certificate</a:t>
            </a:r>
          </a:p>
          <a:p>
            <a:r>
              <a:rPr lang="en-US" dirty="0" err="1"/>
              <a:t>Yêu</a:t>
            </a:r>
            <a:r>
              <a:rPr lang="en-US" dirty="0"/>
              <a:t> </a:t>
            </a:r>
            <a:r>
              <a:rPr lang="en-US" dirty="0" err="1"/>
              <a:t>cầu</a:t>
            </a:r>
            <a:r>
              <a:rPr lang="en-US" dirty="0"/>
              <a:t> </a:t>
            </a:r>
            <a:r>
              <a:rPr lang="en-US" dirty="0" err="1"/>
              <a:t>nhập</a:t>
            </a:r>
            <a:r>
              <a:rPr lang="en-US" dirty="0"/>
              <a:t> license key </a:t>
            </a:r>
            <a:r>
              <a:rPr lang="en-US" dirty="0" err="1"/>
              <a:t>xuất</a:t>
            </a:r>
            <a:r>
              <a:rPr lang="en-US" dirty="0"/>
              <a:t> </a:t>
            </a:r>
            <a:r>
              <a:rPr lang="en-US" dirty="0" err="1"/>
              <a:t>hiện</a:t>
            </a:r>
            <a:r>
              <a:rPr lang="en-US" dirty="0"/>
              <a:t>. Ta </a:t>
            </a:r>
            <a:r>
              <a:rPr lang="en-US" dirty="0" err="1"/>
              <a:t>chọn</a:t>
            </a:r>
            <a:r>
              <a:rPr lang="en-US" dirty="0"/>
              <a:t> Get license.</a:t>
            </a:r>
          </a:p>
          <a:p>
            <a:r>
              <a:rPr lang="en-US" dirty="0" err="1"/>
              <a:t>Xuất</a:t>
            </a:r>
            <a:r>
              <a:rPr lang="en-US" dirty="0"/>
              <a:t> </a:t>
            </a:r>
            <a:r>
              <a:rPr lang="en-US" dirty="0" err="1"/>
              <a:t>hiện</a:t>
            </a:r>
            <a:r>
              <a:rPr lang="en-US" dirty="0"/>
              <a:t> 3 </a:t>
            </a:r>
            <a:r>
              <a:rPr lang="en-US" dirty="0" err="1"/>
              <a:t>gói</a:t>
            </a:r>
            <a:r>
              <a:rPr lang="en-US" dirty="0"/>
              <a:t> </a:t>
            </a:r>
            <a:r>
              <a:rPr lang="en-US" dirty="0" err="1"/>
              <a:t>dịch</a:t>
            </a:r>
            <a:r>
              <a:rPr lang="en-US" dirty="0"/>
              <a:t> </a:t>
            </a:r>
            <a:r>
              <a:rPr lang="en-US" dirty="0" err="1"/>
              <a:t>vụ</a:t>
            </a:r>
            <a:r>
              <a:rPr lang="en-US" dirty="0"/>
              <a:t>. Ta </a:t>
            </a:r>
            <a:r>
              <a:rPr lang="en-US" dirty="0" err="1"/>
              <a:t>chọn</a:t>
            </a:r>
            <a:r>
              <a:rPr lang="en-US" dirty="0"/>
              <a:t> </a:t>
            </a:r>
            <a:r>
              <a:rPr lang="en-US" dirty="0" err="1"/>
              <a:t>Commuity</a:t>
            </a:r>
            <a:r>
              <a:rPr lang="en-US" dirty="0"/>
              <a:t> </a:t>
            </a:r>
            <a:r>
              <a:rPr lang="en-US" dirty="0" err="1"/>
              <a:t>vì</a:t>
            </a:r>
            <a:r>
              <a:rPr lang="en-US" dirty="0"/>
              <a:t> </a:t>
            </a:r>
            <a:r>
              <a:rPr lang="en-US" dirty="0" err="1"/>
              <a:t>nó</a:t>
            </a:r>
            <a:r>
              <a:rPr lang="en-US" dirty="0"/>
              <a:t> </a:t>
            </a:r>
            <a:r>
              <a:rPr lang="en-US" dirty="0" err="1"/>
              <a:t>là</a:t>
            </a:r>
            <a:r>
              <a:rPr lang="en-US" dirty="0"/>
              <a:t> </a:t>
            </a:r>
            <a:r>
              <a:rPr lang="en-US" dirty="0" err="1"/>
              <a:t>miễn</a:t>
            </a:r>
            <a:r>
              <a:rPr lang="en-US" dirty="0"/>
              <a:t> </a:t>
            </a:r>
            <a:r>
              <a:rPr lang="en-US" dirty="0" err="1"/>
              <a:t>phí</a:t>
            </a:r>
            <a:r>
              <a:rPr lang="en-US" dirty="0"/>
              <a:t>.</a:t>
            </a:r>
          </a:p>
          <a:p>
            <a:r>
              <a:rPr lang="en-US" dirty="0" err="1"/>
              <a:t>Điền</a:t>
            </a:r>
            <a:r>
              <a:rPr lang="en-US" dirty="0"/>
              <a:t> form </a:t>
            </a:r>
            <a:r>
              <a:rPr lang="en-US" dirty="0" err="1"/>
              <a:t>sau</a:t>
            </a:r>
            <a:r>
              <a:rPr lang="en-US" dirty="0"/>
              <a:t> </a:t>
            </a:r>
            <a:r>
              <a:rPr lang="en-US" dirty="0" err="1"/>
              <a:t>để</a:t>
            </a:r>
            <a:r>
              <a:rPr lang="en-US" dirty="0"/>
              <a:t> </a:t>
            </a:r>
            <a:r>
              <a:rPr lang="en-US" dirty="0" err="1"/>
              <a:t>nhận</a:t>
            </a:r>
            <a:r>
              <a:rPr lang="en-US" dirty="0"/>
              <a:t> mail </a:t>
            </a:r>
            <a:r>
              <a:rPr lang="en-US" dirty="0" err="1"/>
              <a:t>chứa</a:t>
            </a:r>
            <a:r>
              <a:rPr lang="en-US" dirty="0"/>
              <a:t> license key. (email </a:t>
            </a:r>
            <a:r>
              <a:rPr lang="en-US" dirty="0" err="1"/>
              <a:t>phải</a:t>
            </a:r>
            <a:r>
              <a:rPr lang="en-US" dirty="0"/>
              <a:t> </a:t>
            </a:r>
            <a:r>
              <a:rPr lang="en-US" dirty="0" err="1"/>
              <a:t>ghi</a:t>
            </a:r>
            <a:r>
              <a:rPr lang="en-US" dirty="0"/>
              <a:t> </a:t>
            </a:r>
            <a:r>
              <a:rPr lang="en-US" dirty="0" err="1"/>
              <a:t>chính</a:t>
            </a:r>
            <a:r>
              <a:rPr lang="en-US" dirty="0"/>
              <a:t> </a:t>
            </a:r>
            <a:r>
              <a:rPr lang="en-US" dirty="0" err="1"/>
              <a:t>xác</a:t>
            </a:r>
            <a:r>
              <a:rPr lang="en-US" dirty="0"/>
              <a:t> </a:t>
            </a:r>
            <a:r>
              <a:rPr lang="en-US" dirty="0" err="1"/>
              <a:t>để</a:t>
            </a:r>
            <a:r>
              <a:rPr lang="en-US" dirty="0"/>
              <a:t> </a:t>
            </a:r>
            <a:r>
              <a:rPr lang="en-US" dirty="0" err="1"/>
              <a:t>nhận</a:t>
            </a:r>
            <a:r>
              <a:rPr lang="en-US" dirty="0"/>
              <a:t> key)</a:t>
            </a:r>
          </a:p>
          <a:p>
            <a:r>
              <a:rPr lang="en-US" dirty="0"/>
              <a:t>Sau </a:t>
            </a:r>
            <a:r>
              <a:rPr lang="en-US" dirty="0" err="1"/>
              <a:t>khi</a:t>
            </a:r>
            <a:r>
              <a:rPr lang="en-US" dirty="0"/>
              <a:t> submit, ta </a:t>
            </a:r>
            <a:r>
              <a:rPr lang="en-US" dirty="0" err="1"/>
              <a:t>đợi</a:t>
            </a:r>
            <a:r>
              <a:rPr lang="en-US" dirty="0"/>
              <a:t> mail </a:t>
            </a:r>
            <a:r>
              <a:rPr lang="en-US" dirty="0" err="1"/>
              <a:t>chứa</a:t>
            </a:r>
            <a:r>
              <a:rPr lang="en-US" dirty="0"/>
              <a:t> key </a:t>
            </a:r>
            <a:r>
              <a:rPr lang="en-US" dirty="0" err="1"/>
              <a:t>và</a:t>
            </a:r>
            <a:r>
              <a:rPr lang="en-US" dirty="0"/>
              <a:t> </a:t>
            </a:r>
            <a:r>
              <a:rPr lang="en-US" dirty="0" err="1"/>
              <a:t>nhập</a:t>
            </a:r>
            <a:r>
              <a:rPr lang="en-US" dirty="0"/>
              <a:t> </a:t>
            </a:r>
            <a:r>
              <a:rPr lang="en-US" dirty="0" err="1"/>
              <a:t>vào</a:t>
            </a:r>
            <a:endParaRPr lang="en-US" dirty="0"/>
          </a:p>
          <a:p>
            <a:r>
              <a:rPr lang="en-US" dirty="0" err="1"/>
              <a:t>Nhập</a:t>
            </a:r>
            <a:r>
              <a:rPr lang="en-US" dirty="0"/>
              <a:t> </a:t>
            </a:r>
            <a:r>
              <a:rPr lang="en-US" dirty="0" err="1"/>
              <a:t>tên</a:t>
            </a:r>
            <a:r>
              <a:rPr lang="en-US" dirty="0"/>
              <a:t> </a:t>
            </a:r>
            <a:r>
              <a:rPr lang="en-US" dirty="0" err="1"/>
              <a:t>miền</a:t>
            </a:r>
            <a:r>
              <a:rPr lang="en-US" dirty="0"/>
              <a:t> server </a:t>
            </a:r>
            <a:r>
              <a:rPr lang="en-US" dirty="0" err="1"/>
              <a:t>và</a:t>
            </a:r>
            <a:r>
              <a:rPr lang="en-US" dirty="0"/>
              <a:t> </a:t>
            </a:r>
            <a:r>
              <a:rPr lang="en-US" dirty="0" err="1"/>
              <a:t>chọn</a:t>
            </a:r>
            <a:r>
              <a:rPr lang="en-US" dirty="0"/>
              <a:t> Next </a:t>
            </a:r>
          </a:p>
          <a:p>
            <a:r>
              <a:rPr lang="en-US" dirty="0" err="1">
                <a:effectLst/>
              </a:rPr>
              <a:t>Thêm</a:t>
            </a:r>
            <a:r>
              <a:rPr lang="en-US" dirty="0">
                <a:effectLst/>
              </a:rPr>
              <a:t> node</a:t>
            </a:r>
          </a:p>
          <a:p>
            <a:r>
              <a:rPr lang="en-US" dirty="0" err="1"/>
              <a:t>Hoàn</a:t>
            </a:r>
            <a:r>
              <a:rPr lang="en-US" dirty="0"/>
              <a:t> </a:t>
            </a:r>
            <a:r>
              <a:rPr lang="en-US" dirty="0" err="1"/>
              <a:t>thành</a:t>
            </a:r>
            <a:r>
              <a:rPr lang="en-US" dirty="0"/>
              <a:t> </a:t>
            </a:r>
            <a:r>
              <a:rPr lang="en-US" dirty="0" err="1"/>
              <a:t>cài</a:t>
            </a:r>
            <a:r>
              <a:rPr lang="en-US" dirty="0"/>
              <a:t> </a:t>
            </a:r>
            <a:r>
              <a:rPr lang="en-US" dirty="0" err="1"/>
              <a:t>đặt</a:t>
            </a:r>
            <a:r>
              <a:rPr lang="en-US" dirty="0"/>
              <a:t> </a:t>
            </a:r>
            <a:r>
              <a:rPr lang="en-US" dirty="0" err="1"/>
              <a:t>và</a:t>
            </a:r>
            <a:r>
              <a:rPr lang="en-US" dirty="0"/>
              <a:t> restart server (</a:t>
            </a:r>
            <a:r>
              <a:rPr lang="en-US" dirty="0" err="1"/>
              <a:t>tải</a:t>
            </a:r>
            <a:r>
              <a:rPr lang="en-US" dirty="0"/>
              <a:t> </a:t>
            </a:r>
            <a:r>
              <a:rPr lang="en-US" dirty="0" err="1"/>
              <a:t>về</a:t>
            </a:r>
            <a:r>
              <a:rPr lang="en-US" dirty="0"/>
              <a:t> file zip </a:t>
            </a:r>
            <a:r>
              <a:rPr lang="en-US" dirty="0" err="1"/>
              <a:t>chứa</a:t>
            </a:r>
            <a:r>
              <a:rPr lang="en-US" dirty="0"/>
              <a:t> </a:t>
            </a:r>
            <a:r>
              <a:rPr lang="en-US" dirty="0" err="1"/>
              <a:t>các</a:t>
            </a:r>
            <a:r>
              <a:rPr lang="en-US" dirty="0"/>
              <a:t> </a:t>
            </a:r>
            <a:r>
              <a:rPr lang="en-US" dirty="0" err="1"/>
              <a:t>cài</a:t>
            </a:r>
            <a:r>
              <a:rPr lang="en-US" dirty="0"/>
              <a:t> </a:t>
            </a:r>
            <a:r>
              <a:rPr lang="en-US" dirty="0" err="1"/>
              <a:t>đặt</a:t>
            </a:r>
            <a:r>
              <a:rPr lang="en-US" dirty="0"/>
              <a:t> </a:t>
            </a:r>
            <a:r>
              <a:rPr lang="en-US" dirty="0" err="1"/>
              <a:t>và</a:t>
            </a:r>
            <a:r>
              <a:rPr lang="en-US" dirty="0"/>
              <a:t> certificate)</a:t>
            </a:r>
            <a:endParaRPr lang="en-US" dirty="0">
              <a:effectLst/>
            </a:endParaRPr>
          </a:p>
          <a:p>
            <a:pPr marL="0" indent="0">
              <a:buNone/>
            </a:pPr>
            <a:endParaRPr lang="en-US" dirty="0"/>
          </a:p>
        </p:txBody>
      </p:sp>
      <p:sp>
        <p:nvSpPr>
          <p:cNvPr id="4" name="Title 1">
            <a:extLst>
              <a:ext uri="{FF2B5EF4-FFF2-40B4-BE49-F238E27FC236}">
                <a16:creationId xmlns:a16="http://schemas.microsoft.com/office/drawing/2014/main" id="{C60E369D-A1F7-45DC-AFE7-35674DAAEA6B}"/>
              </a:ext>
            </a:extLst>
          </p:cNvPr>
          <p:cNvSpPr>
            <a:spLocks noGrp="1"/>
          </p:cNvSpPr>
          <p:nvPr>
            <p:ph type="title"/>
          </p:nvPr>
        </p:nvSpPr>
        <p:spPr>
          <a:xfrm>
            <a:off x="838200" y="365125"/>
            <a:ext cx="10515600" cy="1325563"/>
          </a:xfrm>
        </p:spPr>
        <p:txBody>
          <a:bodyPr/>
          <a:lstStyle/>
          <a:p>
            <a:r>
              <a:rPr lang="en-US" dirty="0" err="1">
                <a:solidFill>
                  <a:srgbClr val="A9172F"/>
                </a:solidFill>
              </a:rPr>
              <a:t>Cài</a:t>
            </a:r>
            <a:r>
              <a:rPr lang="en-US" dirty="0">
                <a:solidFill>
                  <a:srgbClr val="A9172F"/>
                </a:solidFill>
              </a:rPr>
              <a:t> </a:t>
            </a:r>
            <a:r>
              <a:rPr lang="en-US" dirty="0" err="1">
                <a:solidFill>
                  <a:srgbClr val="A9172F"/>
                </a:solidFill>
              </a:rPr>
              <a:t>đặt</a:t>
            </a:r>
            <a:r>
              <a:rPr lang="en-US" dirty="0">
                <a:solidFill>
                  <a:srgbClr val="A9172F"/>
                </a:solidFill>
              </a:rPr>
              <a:t> </a:t>
            </a:r>
            <a:r>
              <a:rPr lang="en-US" dirty="0" err="1">
                <a:solidFill>
                  <a:srgbClr val="A9172F"/>
                </a:solidFill>
              </a:rPr>
              <a:t>RavenDB</a:t>
            </a:r>
            <a:endParaRPr lang="en-US" dirty="0">
              <a:solidFill>
                <a:srgbClr val="A9172F"/>
              </a:solidFill>
            </a:endParaRPr>
          </a:p>
        </p:txBody>
      </p:sp>
      <p:pic>
        <p:nvPicPr>
          <p:cNvPr id="1026" name="Picture 2" descr="https://lh5.googleusercontent.com/h-U6rSN6szQ9TGs_mCJ7gZHYloLznwxpp8JJCLGM2qtxe7RP2k-nhz2LVXRanuT-jSYtDYBPsLIRaradUnmF7BCeIBx8TBJYlGIG2KKBwWXXvtKEi_LLt-xfhgqgiDRyR8hwWPMo">
            <a:extLst>
              <a:ext uri="{FF2B5EF4-FFF2-40B4-BE49-F238E27FC236}">
                <a16:creationId xmlns:a16="http://schemas.microsoft.com/office/drawing/2014/main" id="{A4AD9DE2-B653-4C4C-A130-2DA92E0D9C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839" y="1484657"/>
            <a:ext cx="5932658" cy="3286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vn05Rr5jfItvwmBPoPH0VhKyMC2twrjQnX2zq1O1jbr34lm9obUo-__QCUAdAS7y3AWndJnIPNF0MI3-EJ0RlIHy4uwm7crW3mVDgaRKz1nGwEb7tem60Had9aGetXTBPKetaxy">
            <a:extLst>
              <a:ext uri="{FF2B5EF4-FFF2-40B4-BE49-F238E27FC236}">
                <a16:creationId xmlns:a16="http://schemas.microsoft.com/office/drawing/2014/main" id="{2570A380-2A9F-4E07-934C-3B42E5F7E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7839" y="1342853"/>
            <a:ext cx="5997383" cy="37757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6.googleusercontent.com/LddGqkLjWz1X7iJivU3ajzAY5yv-ypsy6EzEwfagNTaHo1NlBRoKDsI38gppGYCj2j63thGAB4v1RVLnUyJUZ2wVueguTyJHOMOVj3fC8nJEnvSINKKpCypKD6fUCeNIRhhhbEWN">
            <a:extLst>
              <a:ext uri="{FF2B5EF4-FFF2-40B4-BE49-F238E27FC236}">
                <a16:creationId xmlns:a16="http://schemas.microsoft.com/office/drawing/2014/main" id="{D182967C-BB34-4D9D-B1F8-C6844B79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7838" y="1344250"/>
            <a:ext cx="6081139" cy="39093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5.googleusercontent.com/pIuLW5TZzwoF3jjyBKv7UX9oi0Tgyqr1u-BJPUIkrSD0SaycP4_-7vVIEbY_jK_y_DWTeUtMPzY8xsfr71v-5cVvN2AJvkz7A0PkZmdju0ADFzjhBLTBPNG-aGy2wPyg_jTVglxj">
            <a:extLst>
              <a:ext uri="{FF2B5EF4-FFF2-40B4-BE49-F238E27FC236}">
                <a16:creationId xmlns:a16="http://schemas.microsoft.com/office/drawing/2014/main" id="{1A2186E8-FF06-4529-A350-A0101E8EB8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8512" y="1926531"/>
            <a:ext cx="6394199" cy="33660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3C71E13-582C-4C63-BA9D-08877C9B1AF4}"/>
              </a:ext>
            </a:extLst>
          </p:cNvPr>
          <p:cNvPicPr>
            <a:picLocks noChangeAspect="1"/>
          </p:cNvPicPr>
          <p:nvPr/>
        </p:nvPicPr>
        <p:blipFill>
          <a:blip r:embed="rId7"/>
          <a:stretch>
            <a:fillRect/>
          </a:stretch>
        </p:blipFill>
        <p:spPr>
          <a:xfrm>
            <a:off x="5897837" y="3127719"/>
            <a:ext cx="5878661" cy="1268379"/>
          </a:xfrm>
          <a:prstGeom prst="rect">
            <a:avLst/>
          </a:prstGeom>
        </p:spPr>
      </p:pic>
      <p:pic>
        <p:nvPicPr>
          <p:cNvPr id="1040" name="Picture 16" descr="https://lh6.googleusercontent.com/8QyCra3i4EbMp2gqR9Qy1xhSkYT8-bss7ooo_mhiNzRfFNSv9WPdejPLgiIsgCLfsqpbeaO7Ni85BsRncC3s5dekH9jkj00C2UlpQSbKSfFAL7GYBw_UH1iB96AywYGAtqjCU1WZ">
            <a:extLst>
              <a:ext uri="{FF2B5EF4-FFF2-40B4-BE49-F238E27FC236}">
                <a16:creationId xmlns:a16="http://schemas.microsoft.com/office/drawing/2014/main" id="{48AB9F6E-67E2-46E0-B59F-4B5C5A6228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68399" y="418979"/>
            <a:ext cx="4538179" cy="61829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s://lh5.googleusercontent.com/eMwFxDv5FiA_WN5CbFao88R3YXNEgMdPzEN2MO6-ukeweH6bw8jvYgqnMMTko5oDqmp8Us--cw0E5l4w6dbJ6l-u0tFuS4HliPCvXByO41cyA_V8TpWDRs5qr4haThZvDrXrntDh">
            <a:extLst>
              <a:ext uri="{FF2B5EF4-FFF2-40B4-BE49-F238E27FC236}">
                <a16:creationId xmlns:a16="http://schemas.microsoft.com/office/drawing/2014/main" id="{9D169625-B7BF-498E-8B8A-7BD84D53C6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7821" y="2634052"/>
            <a:ext cx="6161172" cy="21562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lh4.googleusercontent.com/O5bOqHqeOYuIDXFPubS3-GxYEb8NJ-8QnnEVbSJnlHaWQW8S7eGQ7zX3hKk4eZRkvs5xMLF87kLeDzZo3pFGHjNnFNr0Al8YOofy3YSKsXVSWsxKpky5iSIKCYOFUsb5G9BR3kRM">
            <a:extLst>
              <a:ext uri="{FF2B5EF4-FFF2-40B4-BE49-F238E27FC236}">
                <a16:creationId xmlns:a16="http://schemas.microsoft.com/office/drawing/2014/main" id="{67FAF164-78D9-4F79-AD86-B1D7408051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45797" y="572877"/>
            <a:ext cx="5383381" cy="6073309"/>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2" descr="https://lh3.googleusercontent.com/yOnk8BK3OxraFS_6uYvMlpz4U9ZUqApg8DreZiU4YeVR72JoRsdxQrShrnX-Flq_up5s1EsHfTj1FPPofrRciXD0oczuL9IbHE4pms6P1dtzw1Lsjok7iJQBIip3TF7RS9fjlTct">
            <a:extLst>
              <a:ext uri="{FF2B5EF4-FFF2-40B4-BE49-F238E27FC236}">
                <a16:creationId xmlns:a16="http://schemas.microsoft.com/office/drawing/2014/main" id="{3B344E77-4030-4592-A279-EBB191802E5B}"/>
              </a:ext>
            </a:extLst>
          </p:cNvPr>
          <p:cNvSpPr>
            <a:spLocks noChangeAspect="1" noChangeArrowheads="1"/>
          </p:cNvSpPr>
          <p:nvPr/>
        </p:nvSpPr>
        <p:spPr bwMode="auto">
          <a:xfrm>
            <a:off x="3452813" y="1500188"/>
            <a:ext cx="5286375" cy="38576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8" name="Picture 24" descr="https://lh3.googleusercontent.com/yOnk8BK3OxraFS_6uYvMlpz4U9ZUqApg8DreZiU4YeVR72JoRsdxQrShrnX-Flq_up5s1EsHfTj1FPPofrRciXD0oczuL9IbHE4pms6P1dtzw1Lsjok7iJQBIip3TF7RS9fjlTct">
            <a:extLst>
              <a:ext uri="{FF2B5EF4-FFF2-40B4-BE49-F238E27FC236}">
                <a16:creationId xmlns:a16="http://schemas.microsoft.com/office/drawing/2014/main" id="{040BBD08-B3C5-4BBE-8855-86E0FE7936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57465" y="1554622"/>
            <a:ext cx="6094555" cy="444737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EBBC8BB7-965F-4ACC-AD80-5FBC17C14662}"/>
              </a:ext>
            </a:extLst>
          </p:cNvPr>
          <p:cNvSpPr/>
          <p:nvPr/>
        </p:nvSpPr>
        <p:spPr>
          <a:xfrm>
            <a:off x="745434" y="63696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01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53" presetClass="entr" presetSubtype="16"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53" presetClass="exit" presetSubtype="32" fill="hold" nodeType="withEffect">
                                  <p:stCondLst>
                                    <p:cond delay="0"/>
                                  </p:stCondLst>
                                  <p:childTnLst>
                                    <p:anim calcmode="lin" valueType="num">
                                      <p:cBhvr>
                                        <p:cTn id="23" dur="500"/>
                                        <p:tgtEl>
                                          <p:spTgt spid="1026"/>
                                        </p:tgtEl>
                                        <p:attrNameLst>
                                          <p:attrName>ppt_w</p:attrName>
                                        </p:attrNameLst>
                                      </p:cBhvr>
                                      <p:tavLst>
                                        <p:tav tm="0">
                                          <p:val>
                                            <p:strVal val="ppt_w"/>
                                          </p:val>
                                        </p:tav>
                                        <p:tav tm="100000">
                                          <p:val>
                                            <p:fltVal val="0"/>
                                          </p:val>
                                        </p:tav>
                                      </p:tavLst>
                                    </p:anim>
                                    <p:anim calcmode="lin" valueType="num">
                                      <p:cBhvr>
                                        <p:cTn id="24" dur="500"/>
                                        <p:tgtEl>
                                          <p:spTgt spid="1026"/>
                                        </p:tgtEl>
                                        <p:attrNameLst>
                                          <p:attrName>ppt_h</p:attrName>
                                        </p:attrNameLst>
                                      </p:cBhvr>
                                      <p:tavLst>
                                        <p:tav tm="0">
                                          <p:val>
                                            <p:strVal val="ppt_h"/>
                                          </p:val>
                                        </p:tav>
                                        <p:tav tm="100000">
                                          <p:val>
                                            <p:fltVal val="0"/>
                                          </p:val>
                                        </p:tav>
                                      </p:tavLst>
                                    </p:anim>
                                    <p:animEffect transition="out" filter="fade">
                                      <p:cBhvr>
                                        <p:cTn id="25" dur="500"/>
                                        <p:tgtEl>
                                          <p:spTgt spid="1026"/>
                                        </p:tgtEl>
                                      </p:cBhvr>
                                    </p:animEffect>
                                    <p:set>
                                      <p:cBhvr>
                                        <p:cTn id="26" dur="1" fill="hold">
                                          <p:stCondLst>
                                            <p:cond delay="499"/>
                                          </p:stCondLst>
                                        </p:cTn>
                                        <p:tgtEl>
                                          <p:spTgt spid="1026"/>
                                        </p:tgtEl>
                                        <p:attrNameLst>
                                          <p:attrName>style.visibility</p:attrName>
                                        </p:attrNameLst>
                                      </p:cBhvr>
                                      <p:to>
                                        <p:strVal val="hidden"/>
                                      </p:to>
                                    </p:set>
                                  </p:childTnLst>
                                </p:cTn>
                              </p:par>
                              <p:par>
                                <p:cTn id="27" presetID="53" presetClass="entr" presetSubtype="16" fill="hold" nodeType="withEffect">
                                  <p:stCondLst>
                                    <p:cond delay="0"/>
                                  </p:stCondLst>
                                  <p:childTnLst>
                                    <p:set>
                                      <p:cBhvr>
                                        <p:cTn id="28" dur="1" fill="hold">
                                          <p:stCondLst>
                                            <p:cond delay="0"/>
                                          </p:stCondLst>
                                        </p:cTn>
                                        <p:tgtEl>
                                          <p:spTgt spid="1030"/>
                                        </p:tgtEl>
                                        <p:attrNameLst>
                                          <p:attrName>style.visibility</p:attrName>
                                        </p:attrNameLst>
                                      </p:cBhvr>
                                      <p:to>
                                        <p:strVal val="visible"/>
                                      </p:to>
                                    </p:set>
                                    <p:anim calcmode="lin" valueType="num">
                                      <p:cBhvr>
                                        <p:cTn id="29" dur="500" fill="hold"/>
                                        <p:tgtEl>
                                          <p:spTgt spid="1030"/>
                                        </p:tgtEl>
                                        <p:attrNameLst>
                                          <p:attrName>ppt_w</p:attrName>
                                        </p:attrNameLst>
                                      </p:cBhvr>
                                      <p:tavLst>
                                        <p:tav tm="0">
                                          <p:val>
                                            <p:fltVal val="0"/>
                                          </p:val>
                                        </p:tav>
                                        <p:tav tm="100000">
                                          <p:val>
                                            <p:strVal val="#ppt_w"/>
                                          </p:val>
                                        </p:tav>
                                      </p:tavLst>
                                    </p:anim>
                                    <p:anim calcmode="lin" valueType="num">
                                      <p:cBhvr>
                                        <p:cTn id="30" dur="500" fill="hold"/>
                                        <p:tgtEl>
                                          <p:spTgt spid="1030"/>
                                        </p:tgtEl>
                                        <p:attrNameLst>
                                          <p:attrName>ppt_h</p:attrName>
                                        </p:attrNameLst>
                                      </p:cBhvr>
                                      <p:tavLst>
                                        <p:tav tm="0">
                                          <p:val>
                                            <p:fltVal val="0"/>
                                          </p:val>
                                        </p:tav>
                                        <p:tav tm="100000">
                                          <p:val>
                                            <p:strVal val="#ppt_h"/>
                                          </p:val>
                                        </p:tav>
                                      </p:tavLst>
                                    </p:anim>
                                    <p:animEffect transition="in" filter="fade">
                                      <p:cBhvr>
                                        <p:cTn id="31" dur="500"/>
                                        <p:tgtEl>
                                          <p:spTgt spid="103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2" end="2"/>
                                            </p:txEl>
                                          </p:spTgt>
                                        </p:tgtEl>
                                        <p:attrNameLst>
                                          <p:attrName>style.visibility</p:attrName>
                                        </p:attrNameLst>
                                      </p:cBhvr>
                                      <p:to>
                                        <p:strVal val="visible"/>
                                      </p:to>
                                    </p:set>
                                    <p:animEffect transition="in" filter="fade">
                                      <p:cBhvr>
                                        <p:cTn id="36" dur="1000"/>
                                        <p:tgtEl>
                                          <p:spTgt spid="3">
                                            <p:txEl>
                                              <p:pRg st="2" end="2"/>
                                            </p:txEl>
                                          </p:spTgt>
                                        </p:tgtEl>
                                      </p:cBhvr>
                                    </p:animEffect>
                                    <p:anim calcmode="lin" valueType="num">
                                      <p:cBhvr>
                                        <p:cTn id="3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2" end="2"/>
                                            </p:txEl>
                                          </p:spTgt>
                                        </p:tgtEl>
                                        <p:attrNameLst>
                                          <p:attrName>ppt_y</p:attrName>
                                        </p:attrNameLst>
                                      </p:cBhvr>
                                      <p:tavLst>
                                        <p:tav tm="0">
                                          <p:val>
                                            <p:strVal val="#ppt_y+.1"/>
                                          </p:val>
                                        </p:tav>
                                        <p:tav tm="100000">
                                          <p:val>
                                            <p:strVal val="#ppt_y"/>
                                          </p:val>
                                        </p:tav>
                                      </p:tavLst>
                                    </p:anim>
                                  </p:childTnLst>
                                </p:cTn>
                              </p:par>
                              <p:par>
                                <p:cTn id="39" presetID="53" presetClass="exit" presetSubtype="32" fill="hold" nodeType="withEffect">
                                  <p:stCondLst>
                                    <p:cond delay="0"/>
                                  </p:stCondLst>
                                  <p:childTnLst>
                                    <p:anim calcmode="lin" valueType="num">
                                      <p:cBhvr>
                                        <p:cTn id="40" dur="500"/>
                                        <p:tgtEl>
                                          <p:spTgt spid="1030"/>
                                        </p:tgtEl>
                                        <p:attrNameLst>
                                          <p:attrName>ppt_w</p:attrName>
                                        </p:attrNameLst>
                                      </p:cBhvr>
                                      <p:tavLst>
                                        <p:tav tm="0">
                                          <p:val>
                                            <p:strVal val="ppt_w"/>
                                          </p:val>
                                        </p:tav>
                                        <p:tav tm="100000">
                                          <p:val>
                                            <p:fltVal val="0"/>
                                          </p:val>
                                        </p:tav>
                                      </p:tavLst>
                                    </p:anim>
                                    <p:anim calcmode="lin" valueType="num">
                                      <p:cBhvr>
                                        <p:cTn id="41" dur="500"/>
                                        <p:tgtEl>
                                          <p:spTgt spid="1030"/>
                                        </p:tgtEl>
                                        <p:attrNameLst>
                                          <p:attrName>ppt_h</p:attrName>
                                        </p:attrNameLst>
                                      </p:cBhvr>
                                      <p:tavLst>
                                        <p:tav tm="0">
                                          <p:val>
                                            <p:strVal val="ppt_h"/>
                                          </p:val>
                                        </p:tav>
                                        <p:tav tm="100000">
                                          <p:val>
                                            <p:fltVal val="0"/>
                                          </p:val>
                                        </p:tav>
                                      </p:tavLst>
                                    </p:anim>
                                    <p:animEffect transition="out" filter="fade">
                                      <p:cBhvr>
                                        <p:cTn id="42" dur="500"/>
                                        <p:tgtEl>
                                          <p:spTgt spid="1030"/>
                                        </p:tgtEl>
                                      </p:cBhvr>
                                    </p:animEffect>
                                    <p:set>
                                      <p:cBhvr>
                                        <p:cTn id="43" dur="1" fill="hold">
                                          <p:stCondLst>
                                            <p:cond delay="499"/>
                                          </p:stCondLst>
                                        </p:cTn>
                                        <p:tgtEl>
                                          <p:spTgt spid="1030"/>
                                        </p:tgtEl>
                                        <p:attrNameLst>
                                          <p:attrName>style.visibility</p:attrName>
                                        </p:attrNameLst>
                                      </p:cBhvr>
                                      <p:to>
                                        <p:strVal val="hidden"/>
                                      </p:to>
                                    </p:set>
                                  </p:childTnLst>
                                </p:cTn>
                              </p:par>
                              <p:par>
                                <p:cTn id="44" presetID="53" presetClass="entr" presetSubtype="16" fill="hold" nodeType="withEffect">
                                  <p:stCondLst>
                                    <p:cond delay="0"/>
                                  </p:stCondLst>
                                  <p:childTnLst>
                                    <p:set>
                                      <p:cBhvr>
                                        <p:cTn id="45" dur="1" fill="hold">
                                          <p:stCondLst>
                                            <p:cond delay="0"/>
                                          </p:stCondLst>
                                        </p:cTn>
                                        <p:tgtEl>
                                          <p:spTgt spid="1032"/>
                                        </p:tgtEl>
                                        <p:attrNameLst>
                                          <p:attrName>style.visibility</p:attrName>
                                        </p:attrNameLst>
                                      </p:cBhvr>
                                      <p:to>
                                        <p:strVal val="visible"/>
                                      </p:to>
                                    </p:set>
                                    <p:anim calcmode="lin" valueType="num">
                                      <p:cBhvr>
                                        <p:cTn id="46" dur="500" fill="hold"/>
                                        <p:tgtEl>
                                          <p:spTgt spid="1032"/>
                                        </p:tgtEl>
                                        <p:attrNameLst>
                                          <p:attrName>ppt_w</p:attrName>
                                        </p:attrNameLst>
                                      </p:cBhvr>
                                      <p:tavLst>
                                        <p:tav tm="0">
                                          <p:val>
                                            <p:fltVal val="0"/>
                                          </p:val>
                                        </p:tav>
                                        <p:tav tm="100000">
                                          <p:val>
                                            <p:strVal val="#ppt_w"/>
                                          </p:val>
                                        </p:tav>
                                      </p:tavLst>
                                    </p:anim>
                                    <p:anim calcmode="lin" valueType="num">
                                      <p:cBhvr>
                                        <p:cTn id="47" dur="500" fill="hold"/>
                                        <p:tgtEl>
                                          <p:spTgt spid="1032"/>
                                        </p:tgtEl>
                                        <p:attrNameLst>
                                          <p:attrName>ppt_h</p:attrName>
                                        </p:attrNameLst>
                                      </p:cBhvr>
                                      <p:tavLst>
                                        <p:tav tm="0">
                                          <p:val>
                                            <p:fltVal val="0"/>
                                          </p:val>
                                        </p:tav>
                                        <p:tav tm="100000">
                                          <p:val>
                                            <p:strVal val="#ppt_h"/>
                                          </p:val>
                                        </p:tav>
                                      </p:tavLst>
                                    </p:anim>
                                    <p:animEffect transition="in" filter="fade">
                                      <p:cBhvr>
                                        <p:cTn id="48" dur="500"/>
                                        <p:tgtEl>
                                          <p:spTgt spid="1032"/>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animEffect transition="in" filter="fade">
                                      <p:cBhvr>
                                        <p:cTn id="53" dur="1000"/>
                                        <p:tgtEl>
                                          <p:spTgt spid="3">
                                            <p:txEl>
                                              <p:pRg st="3" end="3"/>
                                            </p:txEl>
                                          </p:spTgt>
                                        </p:tgtEl>
                                      </p:cBhvr>
                                    </p:animEffect>
                                    <p:anim calcmode="lin" valueType="num">
                                      <p:cBhvr>
                                        <p:cTn id="5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3" end="3"/>
                                            </p:txEl>
                                          </p:spTgt>
                                        </p:tgtEl>
                                        <p:attrNameLst>
                                          <p:attrName>ppt_y</p:attrName>
                                        </p:attrNameLst>
                                      </p:cBhvr>
                                      <p:tavLst>
                                        <p:tav tm="0">
                                          <p:val>
                                            <p:strVal val="#ppt_y+.1"/>
                                          </p:val>
                                        </p:tav>
                                        <p:tav tm="100000">
                                          <p:val>
                                            <p:strVal val="#ppt_y"/>
                                          </p:val>
                                        </p:tav>
                                      </p:tavLst>
                                    </p:anim>
                                  </p:childTnLst>
                                </p:cTn>
                              </p:par>
                              <p:par>
                                <p:cTn id="56" presetID="53" presetClass="exit" presetSubtype="32" fill="hold" nodeType="withEffect">
                                  <p:stCondLst>
                                    <p:cond delay="0"/>
                                  </p:stCondLst>
                                  <p:childTnLst>
                                    <p:anim calcmode="lin" valueType="num">
                                      <p:cBhvr>
                                        <p:cTn id="57" dur="500"/>
                                        <p:tgtEl>
                                          <p:spTgt spid="1032"/>
                                        </p:tgtEl>
                                        <p:attrNameLst>
                                          <p:attrName>ppt_w</p:attrName>
                                        </p:attrNameLst>
                                      </p:cBhvr>
                                      <p:tavLst>
                                        <p:tav tm="0">
                                          <p:val>
                                            <p:strVal val="ppt_w"/>
                                          </p:val>
                                        </p:tav>
                                        <p:tav tm="100000">
                                          <p:val>
                                            <p:fltVal val="0"/>
                                          </p:val>
                                        </p:tav>
                                      </p:tavLst>
                                    </p:anim>
                                    <p:anim calcmode="lin" valueType="num">
                                      <p:cBhvr>
                                        <p:cTn id="58" dur="500"/>
                                        <p:tgtEl>
                                          <p:spTgt spid="1032"/>
                                        </p:tgtEl>
                                        <p:attrNameLst>
                                          <p:attrName>ppt_h</p:attrName>
                                        </p:attrNameLst>
                                      </p:cBhvr>
                                      <p:tavLst>
                                        <p:tav tm="0">
                                          <p:val>
                                            <p:strVal val="ppt_h"/>
                                          </p:val>
                                        </p:tav>
                                        <p:tav tm="100000">
                                          <p:val>
                                            <p:fltVal val="0"/>
                                          </p:val>
                                        </p:tav>
                                      </p:tavLst>
                                    </p:anim>
                                    <p:animEffect transition="out" filter="fade">
                                      <p:cBhvr>
                                        <p:cTn id="59" dur="500"/>
                                        <p:tgtEl>
                                          <p:spTgt spid="1032"/>
                                        </p:tgtEl>
                                      </p:cBhvr>
                                    </p:animEffect>
                                    <p:set>
                                      <p:cBhvr>
                                        <p:cTn id="60" dur="1" fill="hold">
                                          <p:stCondLst>
                                            <p:cond delay="499"/>
                                          </p:stCondLst>
                                        </p:cTn>
                                        <p:tgtEl>
                                          <p:spTgt spid="1032"/>
                                        </p:tgtEl>
                                        <p:attrNameLst>
                                          <p:attrName>style.visibility</p:attrName>
                                        </p:attrNameLst>
                                      </p:cBhvr>
                                      <p:to>
                                        <p:strVal val="hidden"/>
                                      </p:to>
                                    </p:set>
                                  </p:childTnLst>
                                </p:cTn>
                              </p:par>
                              <p:par>
                                <p:cTn id="61" presetID="53" presetClass="entr" presetSubtype="16" fill="hold" nodeType="withEffect">
                                  <p:stCondLst>
                                    <p:cond delay="0"/>
                                  </p:stCondLst>
                                  <p:childTnLst>
                                    <p:set>
                                      <p:cBhvr>
                                        <p:cTn id="62" dur="1" fill="hold">
                                          <p:stCondLst>
                                            <p:cond delay="0"/>
                                          </p:stCondLst>
                                        </p:cTn>
                                        <p:tgtEl>
                                          <p:spTgt spid="1034"/>
                                        </p:tgtEl>
                                        <p:attrNameLst>
                                          <p:attrName>style.visibility</p:attrName>
                                        </p:attrNameLst>
                                      </p:cBhvr>
                                      <p:to>
                                        <p:strVal val="visible"/>
                                      </p:to>
                                    </p:set>
                                    <p:anim calcmode="lin" valueType="num">
                                      <p:cBhvr>
                                        <p:cTn id="63" dur="500" fill="hold"/>
                                        <p:tgtEl>
                                          <p:spTgt spid="1034"/>
                                        </p:tgtEl>
                                        <p:attrNameLst>
                                          <p:attrName>ppt_w</p:attrName>
                                        </p:attrNameLst>
                                      </p:cBhvr>
                                      <p:tavLst>
                                        <p:tav tm="0">
                                          <p:val>
                                            <p:fltVal val="0"/>
                                          </p:val>
                                        </p:tav>
                                        <p:tav tm="100000">
                                          <p:val>
                                            <p:strVal val="#ppt_w"/>
                                          </p:val>
                                        </p:tav>
                                      </p:tavLst>
                                    </p:anim>
                                    <p:anim calcmode="lin" valueType="num">
                                      <p:cBhvr>
                                        <p:cTn id="64" dur="500" fill="hold"/>
                                        <p:tgtEl>
                                          <p:spTgt spid="1034"/>
                                        </p:tgtEl>
                                        <p:attrNameLst>
                                          <p:attrName>ppt_h</p:attrName>
                                        </p:attrNameLst>
                                      </p:cBhvr>
                                      <p:tavLst>
                                        <p:tav tm="0">
                                          <p:val>
                                            <p:fltVal val="0"/>
                                          </p:val>
                                        </p:tav>
                                        <p:tav tm="100000">
                                          <p:val>
                                            <p:strVal val="#ppt_h"/>
                                          </p:val>
                                        </p:tav>
                                      </p:tavLst>
                                    </p:anim>
                                    <p:animEffect transition="in" filter="fade">
                                      <p:cBhvr>
                                        <p:cTn id="65" dur="500"/>
                                        <p:tgtEl>
                                          <p:spTgt spid="1034"/>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4" end="4"/>
                                            </p:txEl>
                                          </p:spTgt>
                                        </p:tgtEl>
                                        <p:attrNameLst>
                                          <p:attrName>style.visibility</p:attrName>
                                        </p:attrNameLst>
                                      </p:cBhvr>
                                      <p:to>
                                        <p:strVal val="visible"/>
                                      </p:to>
                                    </p:set>
                                    <p:animEffect transition="in" filter="fade">
                                      <p:cBhvr>
                                        <p:cTn id="70" dur="1000"/>
                                        <p:tgtEl>
                                          <p:spTgt spid="3">
                                            <p:txEl>
                                              <p:pRg st="4" end="4"/>
                                            </p:txEl>
                                          </p:spTgt>
                                        </p:tgtEl>
                                      </p:cBhvr>
                                    </p:animEffect>
                                    <p:anim calcmode="lin" valueType="num">
                                      <p:cBhvr>
                                        <p:cTn id="7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4" end="4"/>
                                            </p:txEl>
                                          </p:spTgt>
                                        </p:tgtEl>
                                        <p:attrNameLst>
                                          <p:attrName>ppt_y</p:attrName>
                                        </p:attrNameLst>
                                      </p:cBhvr>
                                      <p:tavLst>
                                        <p:tav tm="0">
                                          <p:val>
                                            <p:strVal val="#ppt_y+.1"/>
                                          </p:val>
                                        </p:tav>
                                        <p:tav tm="100000">
                                          <p:val>
                                            <p:strVal val="#ppt_y"/>
                                          </p:val>
                                        </p:tav>
                                      </p:tavLst>
                                    </p:anim>
                                  </p:childTnLst>
                                </p:cTn>
                              </p:par>
                              <p:par>
                                <p:cTn id="73" presetID="53" presetClass="exit" presetSubtype="32" fill="hold" nodeType="withEffect">
                                  <p:stCondLst>
                                    <p:cond delay="0"/>
                                  </p:stCondLst>
                                  <p:childTnLst>
                                    <p:anim calcmode="lin" valueType="num">
                                      <p:cBhvr>
                                        <p:cTn id="74" dur="500"/>
                                        <p:tgtEl>
                                          <p:spTgt spid="1034"/>
                                        </p:tgtEl>
                                        <p:attrNameLst>
                                          <p:attrName>ppt_w</p:attrName>
                                        </p:attrNameLst>
                                      </p:cBhvr>
                                      <p:tavLst>
                                        <p:tav tm="0">
                                          <p:val>
                                            <p:strVal val="ppt_w"/>
                                          </p:val>
                                        </p:tav>
                                        <p:tav tm="100000">
                                          <p:val>
                                            <p:fltVal val="0"/>
                                          </p:val>
                                        </p:tav>
                                      </p:tavLst>
                                    </p:anim>
                                    <p:anim calcmode="lin" valueType="num">
                                      <p:cBhvr>
                                        <p:cTn id="75" dur="500"/>
                                        <p:tgtEl>
                                          <p:spTgt spid="1034"/>
                                        </p:tgtEl>
                                        <p:attrNameLst>
                                          <p:attrName>ppt_h</p:attrName>
                                        </p:attrNameLst>
                                      </p:cBhvr>
                                      <p:tavLst>
                                        <p:tav tm="0">
                                          <p:val>
                                            <p:strVal val="ppt_h"/>
                                          </p:val>
                                        </p:tav>
                                        <p:tav tm="100000">
                                          <p:val>
                                            <p:fltVal val="0"/>
                                          </p:val>
                                        </p:tav>
                                      </p:tavLst>
                                    </p:anim>
                                    <p:animEffect transition="out" filter="fade">
                                      <p:cBhvr>
                                        <p:cTn id="76" dur="500"/>
                                        <p:tgtEl>
                                          <p:spTgt spid="1034"/>
                                        </p:tgtEl>
                                      </p:cBhvr>
                                    </p:animEffect>
                                    <p:set>
                                      <p:cBhvr>
                                        <p:cTn id="77" dur="1" fill="hold">
                                          <p:stCondLst>
                                            <p:cond delay="499"/>
                                          </p:stCondLst>
                                        </p:cTn>
                                        <p:tgtEl>
                                          <p:spTgt spid="1034"/>
                                        </p:tgtEl>
                                        <p:attrNameLst>
                                          <p:attrName>style.visibility</p:attrName>
                                        </p:attrNameLst>
                                      </p:cBhvr>
                                      <p:to>
                                        <p:strVal val="hidden"/>
                                      </p:to>
                                    </p:set>
                                  </p:childTnLst>
                                </p:cTn>
                              </p:par>
                              <p:par>
                                <p:cTn id="78" presetID="53" presetClass="entr" presetSubtype="16" fill="hold" nodeType="withEffect">
                                  <p:stCondLst>
                                    <p:cond delay="0"/>
                                  </p:stCondLst>
                                  <p:childTnLst>
                                    <p:set>
                                      <p:cBhvr>
                                        <p:cTn id="79" dur="1" fill="hold">
                                          <p:stCondLst>
                                            <p:cond delay="0"/>
                                          </p:stCondLst>
                                        </p:cTn>
                                        <p:tgtEl>
                                          <p:spTgt spid="5"/>
                                        </p:tgtEl>
                                        <p:attrNameLst>
                                          <p:attrName>style.visibility</p:attrName>
                                        </p:attrNameLst>
                                      </p:cBhvr>
                                      <p:to>
                                        <p:strVal val="visible"/>
                                      </p:to>
                                    </p:set>
                                    <p:anim calcmode="lin" valueType="num">
                                      <p:cBhvr>
                                        <p:cTn id="80" dur="500" fill="hold"/>
                                        <p:tgtEl>
                                          <p:spTgt spid="5"/>
                                        </p:tgtEl>
                                        <p:attrNameLst>
                                          <p:attrName>ppt_w</p:attrName>
                                        </p:attrNameLst>
                                      </p:cBhvr>
                                      <p:tavLst>
                                        <p:tav tm="0">
                                          <p:val>
                                            <p:fltVal val="0"/>
                                          </p:val>
                                        </p:tav>
                                        <p:tav tm="100000">
                                          <p:val>
                                            <p:strVal val="#ppt_w"/>
                                          </p:val>
                                        </p:tav>
                                      </p:tavLst>
                                    </p:anim>
                                    <p:anim calcmode="lin" valueType="num">
                                      <p:cBhvr>
                                        <p:cTn id="81" dur="500" fill="hold"/>
                                        <p:tgtEl>
                                          <p:spTgt spid="5"/>
                                        </p:tgtEl>
                                        <p:attrNameLst>
                                          <p:attrName>ppt_h</p:attrName>
                                        </p:attrNameLst>
                                      </p:cBhvr>
                                      <p:tavLst>
                                        <p:tav tm="0">
                                          <p:val>
                                            <p:fltVal val="0"/>
                                          </p:val>
                                        </p:tav>
                                        <p:tav tm="100000">
                                          <p:val>
                                            <p:strVal val="#ppt_h"/>
                                          </p:val>
                                        </p:tav>
                                      </p:tavLst>
                                    </p:anim>
                                    <p:animEffect transition="in" filter="fade">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grpId="0"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animEffect transition="in" filter="fade">
                                      <p:cBhvr>
                                        <p:cTn id="87" dur="1000"/>
                                        <p:tgtEl>
                                          <p:spTgt spid="3">
                                            <p:txEl>
                                              <p:pRg st="5" end="5"/>
                                            </p:txEl>
                                          </p:spTgt>
                                        </p:tgtEl>
                                      </p:cBhvr>
                                    </p:animEffect>
                                    <p:anim calcmode="lin" valueType="num">
                                      <p:cBhvr>
                                        <p:cTn id="8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8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90" presetID="53" presetClass="exit" presetSubtype="32" fill="hold" nodeType="withEffect">
                                  <p:stCondLst>
                                    <p:cond delay="0"/>
                                  </p:stCondLst>
                                  <p:childTnLst>
                                    <p:anim calcmode="lin" valueType="num">
                                      <p:cBhvr>
                                        <p:cTn id="91" dur="500"/>
                                        <p:tgtEl>
                                          <p:spTgt spid="5"/>
                                        </p:tgtEl>
                                        <p:attrNameLst>
                                          <p:attrName>ppt_w</p:attrName>
                                        </p:attrNameLst>
                                      </p:cBhvr>
                                      <p:tavLst>
                                        <p:tav tm="0">
                                          <p:val>
                                            <p:strVal val="ppt_w"/>
                                          </p:val>
                                        </p:tav>
                                        <p:tav tm="100000">
                                          <p:val>
                                            <p:fltVal val="0"/>
                                          </p:val>
                                        </p:tav>
                                      </p:tavLst>
                                    </p:anim>
                                    <p:anim calcmode="lin" valueType="num">
                                      <p:cBhvr>
                                        <p:cTn id="92" dur="500"/>
                                        <p:tgtEl>
                                          <p:spTgt spid="5"/>
                                        </p:tgtEl>
                                        <p:attrNameLst>
                                          <p:attrName>ppt_h</p:attrName>
                                        </p:attrNameLst>
                                      </p:cBhvr>
                                      <p:tavLst>
                                        <p:tav tm="0">
                                          <p:val>
                                            <p:strVal val="ppt_h"/>
                                          </p:val>
                                        </p:tav>
                                        <p:tav tm="100000">
                                          <p:val>
                                            <p:fltVal val="0"/>
                                          </p:val>
                                        </p:tav>
                                      </p:tavLst>
                                    </p:anim>
                                    <p:animEffect transition="out" filter="fade">
                                      <p:cBhvr>
                                        <p:cTn id="93" dur="500"/>
                                        <p:tgtEl>
                                          <p:spTgt spid="5"/>
                                        </p:tgtEl>
                                      </p:cBhvr>
                                    </p:animEffect>
                                    <p:set>
                                      <p:cBhvr>
                                        <p:cTn id="94" dur="1" fill="hold">
                                          <p:stCondLst>
                                            <p:cond delay="499"/>
                                          </p:stCondLst>
                                        </p:cTn>
                                        <p:tgtEl>
                                          <p:spTgt spid="5"/>
                                        </p:tgtEl>
                                        <p:attrNameLst>
                                          <p:attrName>style.visibility</p:attrName>
                                        </p:attrNameLst>
                                      </p:cBhvr>
                                      <p:to>
                                        <p:strVal val="hidden"/>
                                      </p:to>
                                    </p:set>
                                  </p:childTnLst>
                                </p:cTn>
                              </p:par>
                              <p:par>
                                <p:cTn id="95" presetID="53" presetClass="entr" presetSubtype="16" fill="hold" nodeType="withEffect">
                                  <p:stCondLst>
                                    <p:cond delay="0"/>
                                  </p:stCondLst>
                                  <p:childTnLst>
                                    <p:set>
                                      <p:cBhvr>
                                        <p:cTn id="96" dur="1" fill="hold">
                                          <p:stCondLst>
                                            <p:cond delay="0"/>
                                          </p:stCondLst>
                                        </p:cTn>
                                        <p:tgtEl>
                                          <p:spTgt spid="1040"/>
                                        </p:tgtEl>
                                        <p:attrNameLst>
                                          <p:attrName>style.visibility</p:attrName>
                                        </p:attrNameLst>
                                      </p:cBhvr>
                                      <p:to>
                                        <p:strVal val="visible"/>
                                      </p:to>
                                    </p:set>
                                    <p:anim calcmode="lin" valueType="num">
                                      <p:cBhvr>
                                        <p:cTn id="97" dur="500" fill="hold"/>
                                        <p:tgtEl>
                                          <p:spTgt spid="1040"/>
                                        </p:tgtEl>
                                        <p:attrNameLst>
                                          <p:attrName>ppt_w</p:attrName>
                                        </p:attrNameLst>
                                      </p:cBhvr>
                                      <p:tavLst>
                                        <p:tav tm="0">
                                          <p:val>
                                            <p:fltVal val="0"/>
                                          </p:val>
                                        </p:tav>
                                        <p:tav tm="100000">
                                          <p:val>
                                            <p:strVal val="#ppt_w"/>
                                          </p:val>
                                        </p:tav>
                                      </p:tavLst>
                                    </p:anim>
                                    <p:anim calcmode="lin" valueType="num">
                                      <p:cBhvr>
                                        <p:cTn id="98" dur="500" fill="hold"/>
                                        <p:tgtEl>
                                          <p:spTgt spid="1040"/>
                                        </p:tgtEl>
                                        <p:attrNameLst>
                                          <p:attrName>ppt_h</p:attrName>
                                        </p:attrNameLst>
                                      </p:cBhvr>
                                      <p:tavLst>
                                        <p:tav tm="0">
                                          <p:val>
                                            <p:fltVal val="0"/>
                                          </p:val>
                                        </p:tav>
                                        <p:tav tm="100000">
                                          <p:val>
                                            <p:strVal val="#ppt_h"/>
                                          </p:val>
                                        </p:tav>
                                      </p:tavLst>
                                    </p:anim>
                                    <p:animEffect transition="in" filter="fade">
                                      <p:cBhvr>
                                        <p:cTn id="99" dur="500"/>
                                        <p:tgtEl>
                                          <p:spTgt spid="1040"/>
                                        </p:tgtEl>
                                      </p:cBhvr>
                                    </p:animEffect>
                                  </p:childTnLst>
                                </p:cTn>
                              </p:par>
                            </p:childTnLst>
                          </p:cTn>
                        </p:par>
                      </p:childTnLst>
                    </p:cTn>
                  </p:par>
                  <p:par>
                    <p:cTn id="100" fill="hold">
                      <p:stCondLst>
                        <p:cond delay="indefinite"/>
                      </p:stCondLst>
                      <p:childTnLst>
                        <p:par>
                          <p:cTn id="101" fill="hold">
                            <p:stCondLst>
                              <p:cond delay="0"/>
                            </p:stCondLst>
                            <p:childTnLst>
                              <p:par>
                                <p:cTn id="102" presetID="42" presetClass="entr" presetSubtype="0" fill="hold" grpId="0" nodeType="clickEffect">
                                  <p:stCondLst>
                                    <p:cond delay="0"/>
                                  </p:stCondLst>
                                  <p:childTnLst>
                                    <p:set>
                                      <p:cBhvr>
                                        <p:cTn id="103" dur="1" fill="hold">
                                          <p:stCondLst>
                                            <p:cond delay="0"/>
                                          </p:stCondLst>
                                        </p:cTn>
                                        <p:tgtEl>
                                          <p:spTgt spid="3">
                                            <p:txEl>
                                              <p:pRg st="6" end="6"/>
                                            </p:txEl>
                                          </p:spTgt>
                                        </p:tgtEl>
                                        <p:attrNameLst>
                                          <p:attrName>style.visibility</p:attrName>
                                        </p:attrNameLst>
                                      </p:cBhvr>
                                      <p:to>
                                        <p:strVal val="visible"/>
                                      </p:to>
                                    </p:set>
                                    <p:animEffect transition="in" filter="fade">
                                      <p:cBhvr>
                                        <p:cTn id="104" dur="1000"/>
                                        <p:tgtEl>
                                          <p:spTgt spid="3">
                                            <p:txEl>
                                              <p:pRg st="6" end="6"/>
                                            </p:txEl>
                                          </p:spTgt>
                                        </p:tgtEl>
                                      </p:cBhvr>
                                    </p:animEffect>
                                    <p:anim calcmode="lin" valueType="num">
                                      <p:cBhvr>
                                        <p:cTn id="10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0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07" presetID="53" presetClass="exit" presetSubtype="32" fill="hold" nodeType="withEffect">
                                  <p:stCondLst>
                                    <p:cond delay="0"/>
                                  </p:stCondLst>
                                  <p:childTnLst>
                                    <p:anim calcmode="lin" valueType="num">
                                      <p:cBhvr>
                                        <p:cTn id="108" dur="500"/>
                                        <p:tgtEl>
                                          <p:spTgt spid="1040"/>
                                        </p:tgtEl>
                                        <p:attrNameLst>
                                          <p:attrName>ppt_w</p:attrName>
                                        </p:attrNameLst>
                                      </p:cBhvr>
                                      <p:tavLst>
                                        <p:tav tm="0">
                                          <p:val>
                                            <p:strVal val="ppt_w"/>
                                          </p:val>
                                        </p:tav>
                                        <p:tav tm="100000">
                                          <p:val>
                                            <p:fltVal val="0"/>
                                          </p:val>
                                        </p:tav>
                                      </p:tavLst>
                                    </p:anim>
                                    <p:anim calcmode="lin" valueType="num">
                                      <p:cBhvr>
                                        <p:cTn id="109" dur="500"/>
                                        <p:tgtEl>
                                          <p:spTgt spid="1040"/>
                                        </p:tgtEl>
                                        <p:attrNameLst>
                                          <p:attrName>ppt_h</p:attrName>
                                        </p:attrNameLst>
                                      </p:cBhvr>
                                      <p:tavLst>
                                        <p:tav tm="0">
                                          <p:val>
                                            <p:strVal val="ppt_h"/>
                                          </p:val>
                                        </p:tav>
                                        <p:tav tm="100000">
                                          <p:val>
                                            <p:fltVal val="0"/>
                                          </p:val>
                                        </p:tav>
                                      </p:tavLst>
                                    </p:anim>
                                    <p:animEffect transition="out" filter="fade">
                                      <p:cBhvr>
                                        <p:cTn id="110" dur="500"/>
                                        <p:tgtEl>
                                          <p:spTgt spid="1040"/>
                                        </p:tgtEl>
                                      </p:cBhvr>
                                    </p:animEffect>
                                    <p:set>
                                      <p:cBhvr>
                                        <p:cTn id="111" dur="1" fill="hold">
                                          <p:stCondLst>
                                            <p:cond delay="499"/>
                                          </p:stCondLst>
                                        </p:cTn>
                                        <p:tgtEl>
                                          <p:spTgt spid="104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3">
                                            <p:txEl>
                                              <p:pRg st="7" end="7"/>
                                            </p:txEl>
                                          </p:spTgt>
                                        </p:tgtEl>
                                        <p:attrNameLst>
                                          <p:attrName>style.visibility</p:attrName>
                                        </p:attrNameLst>
                                      </p:cBhvr>
                                      <p:to>
                                        <p:strVal val="visible"/>
                                      </p:to>
                                    </p:set>
                                    <p:animEffect transition="in" filter="fade">
                                      <p:cBhvr>
                                        <p:cTn id="116" dur="1000"/>
                                        <p:tgtEl>
                                          <p:spTgt spid="3">
                                            <p:txEl>
                                              <p:pRg st="7" end="7"/>
                                            </p:txEl>
                                          </p:spTgt>
                                        </p:tgtEl>
                                      </p:cBhvr>
                                    </p:animEffect>
                                    <p:anim calcmode="lin" valueType="num">
                                      <p:cBhvr>
                                        <p:cTn id="11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1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119" presetID="53" presetClass="entr" presetSubtype="16" fill="hold" nodeType="withEffect">
                                  <p:stCondLst>
                                    <p:cond delay="0"/>
                                  </p:stCondLst>
                                  <p:childTnLst>
                                    <p:set>
                                      <p:cBhvr>
                                        <p:cTn id="120" dur="1" fill="hold">
                                          <p:stCondLst>
                                            <p:cond delay="0"/>
                                          </p:stCondLst>
                                        </p:cTn>
                                        <p:tgtEl>
                                          <p:spTgt spid="1042"/>
                                        </p:tgtEl>
                                        <p:attrNameLst>
                                          <p:attrName>style.visibility</p:attrName>
                                        </p:attrNameLst>
                                      </p:cBhvr>
                                      <p:to>
                                        <p:strVal val="visible"/>
                                      </p:to>
                                    </p:set>
                                    <p:anim calcmode="lin" valueType="num">
                                      <p:cBhvr>
                                        <p:cTn id="121" dur="500" fill="hold"/>
                                        <p:tgtEl>
                                          <p:spTgt spid="1042"/>
                                        </p:tgtEl>
                                        <p:attrNameLst>
                                          <p:attrName>ppt_w</p:attrName>
                                        </p:attrNameLst>
                                      </p:cBhvr>
                                      <p:tavLst>
                                        <p:tav tm="0">
                                          <p:val>
                                            <p:fltVal val="0"/>
                                          </p:val>
                                        </p:tav>
                                        <p:tav tm="100000">
                                          <p:val>
                                            <p:strVal val="#ppt_w"/>
                                          </p:val>
                                        </p:tav>
                                      </p:tavLst>
                                    </p:anim>
                                    <p:anim calcmode="lin" valueType="num">
                                      <p:cBhvr>
                                        <p:cTn id="122" dur="500" fill="hold"/>
                                        <p:tgtEl>
                                          <p:spTgt spid="1042"/>
                                        </p:tgtEl>
                                        <p:attrNameLst>
                                          <p:attrName>ppt_h</p:attrName>
                                        </p:attrNameLst>
                                      </p:cBhvr>
                                      <p:tavLst>
                                        <p:tav tm="0">
                                          <p:val>
                                            <p:fltVal val="0"/>
                                          </p:val>
                                        </p:tav>
                                        <p:tav tm="100000">
                                          <p:val>
                                            <p:strVal val="#ppt_h"/>
                                          </p:val>
                                        </p:tav>
                                      </p:tavLst>
                                    </p:anim>
                                    <p:animEffect transition="in" filter="fade">
                                      <p:cBhvr>
                                        <p:cTn id="123" dur="500"/>
                                        <p:tgtEl>
                                          <p:spTgt spid="1042"/>
                                        </p:tgtEl>
                                      </p:cBhvr>
                                    </p:animEffect>
                                  </p:childTnLst>
                                </p:cTn>
                              </p:par>
                            </p:childTnLst>
                          </p:cTn>
                        </p:par>
                      </p:childTnLst>
                    </p:cTn>
                  </p:par>
                  <p:par>
                    <p:cTn id="124" fill="hold">
                      <p:stCondLst>
                        <p:cond delay="indefinite"/>
                      </p:stCondLst>
                      <p:childTnLst>
                        <p:par>
                          <p:cTn id="125" fill="hold">
                            <p:stCondLst>
                              <p:cond delay="0"/>
                            </p:stCondLst>
                            <p:childTnLst>
                              <p:par>
                                <p:cTn id="126" presetID="42" presetClass="entr" presetSubtype="0" fill="hold" grpId="0" nodeType="clickEffect">
                                  <p:stCondLst>
                                    <p:cond delay="0"/>
                                  </p:stCondLst>
                                  <p:childTnLst>
                                    <p:set>
                                      <p:cBhvr>
                                        <p:cTn id="127" dur="1" fill="hold">
                                          <p:stCondLst>
                                            <p:cond delay="0"/>
                                          </p:stCondLst>
                                        </p:cTn>
                                        <p:tgtEl>
                                          <p:spTgt spid="3">
                                            <p:txEl>
                                              <p:pRg st="8" end="8"/>
                                            </p:txEl>
                                          </p:spTgt>
                                        </p:tgtEl>
                                        <p:attrNameLst>
                                          <p:attrName>style.visibility</p:attrName>
                                        </p:attrNameLst>
                                      </p:cBhvr>
                                      <p:to>
                                        <p:strVal val="visible"/>
                                      </p:to>
                                    </p:set>
                                    <p:animEffect transition="in" filter="fade">
                                      <p:cBhvr>
                                        <p:cTn id="128" dur="1000"/>
                                        <p:tgtEl>
                                          <p:spTgt spid="3">
                                            <p:txEl>
                                              <p:pRg st="8" end="8"/>
                                            </p:txEl>
                                          </p:spTgt>
                                        </p:tgtEl>
                                      </p:cBhvr>
                                    </p:animEffect>
                                    <p:anim calcmode="lin" valueType="num">
                                      <p:cBhvr>
                                        <p:cTn id="12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30" dur="1000" fill="hold"/>
                                        <p:tgtEl>
                                          <p:spTgt spid="3">
                                            <p:txEl>
                                              <p:pRg st="8" end="8"/>
                                            </p:txEl>
                                          </p:spTgt>
                                        </p:tgtEl>
                                        <p:attrNameLst>
                                          <p:attrName>ppt_y</p:attrName>
                                        </p:attrNameLst>
                                      </p:cBhvr>
                                      <p:tavLst>
                                        <p:tav tm="0">
                                          <p:val>
                                            <p:strVal val="#ppt_y+.1"/>
                                          </p:val>
                                        </p:tav>
                                        <p:tav tm="100000">
                                          <p:val>
                                            <p:strVal val="#ppt_y"/>
                                          </p:val>
                                        </p:tav>
                                      </p:tavLst>
                                    </p:anim>
                                  </p:childTnLst>
                                </p:cTn>
                              </p:par>
                              <p:par>
                                <p:cTn id="131" presetID="53" presetClass="exit" presetSubtype="32" fill="hold" nodeType="withEffect">
                                  <p:stCondLst>
                                    <p:cond delay="0"/>
                                  </p:stCondLst>
                                  <p:childTnLst>
                                    <p:anim calcmode="lin" valueType="num">
                                      <p:cBhvr>
                                        <p:cTn id="132" dur="500"/>
                                        <p:tgtEl>
                                          <p:spTgt spid="1042"/>
                                        </p:tgtEl>
                                        <p:attrNameLst>
                                          <p:attrName>ppt_w</p:attrName>
                                        </p:attrNameLst>
                                      </p:cBhvr>
                                      <p:tavLst>
                                        <p:tav tm="0">
                                          <p:val>
                                            <p:strVal val="ppt_w"/>
                                          </p:val>
                                        </p:tav>
                                        <p:tav tm="100000">
                                          <p:val>
                                            <p:fltVal val="0"/>
                                          </p:val>
                                        </p:tav>
                                      </p:tavLst>
                                    </p:anim>
                                    <p:anim calcmode="lin" valueType="num">
                                      <p:cBhvr>
                                        <p:cTn id="133" dur="500"/>
                                        <p:tgtEl>
                                          <p:spTgt spid="1042"/>
                                        </p:tgtEl>
                                        <p:attrNameLst>
                                          <p:attrName>ppt_h</p:attrName>
                                        </p:attrNameLst>
                                      </p:cBhvr>
                                      <p:tavLst>
                                        <p:tav tm="0">
                                          <p:val>
                                            <p:strVal val="ppt_h"/>
                                          </p:val>
                                        </p:tav>
                                        <p:tav tm="100000">
                                          <p:val>
                                            <p:fltVal val="0"/>
                                          </p:val>
                                        </p:tav>
                                      </p:tavLst>
                                    </p:anim>
                                    <p:animEffect transition="out" filter="fade">
                                      <p:cBhvr>
                                        <p:cTn id="134" dur="500"/>
                                        <p:tgtEl>
                                          <p:spTgt spid="1042"/>
                                        </p:tgtEl>
                                      </p:cBhvr>
                                    </p:animEffect>
                                    <p:set>
                                      <p:cBhvr>
                                        <p:cTn id="135" dur="1" fill="hold">
                                          <p:stCondLst>
                                            <p:cond delay="499"/>
                                          </p:stCondLst>
                                        </p:cTn>
                                        <p:tgtEl>
                                          <p:spTgt spid="1042"/>
                                        </p:tgtEl>
                                        <p:attrNameLst>
                                          <p:attrName>style.visibility</p:attrName>
                                        </p:attrNameLst>
                                      </p:cBhvr>
                                      <p:to>
                                        <p:strVal val="hidden"/>
                                      </p:to>
                                    </p:set>
                                  </p:childTnLst>
                                </p:cTn>
                              </p:par>
                              <p:par>
                                <p:cTn id="136" presetID="53" presetClass="entr" presetSubtype="16" fill="hold" nodeType="withEffect">
                                  <p:stCondLst>
                                    <p:cond delay="0"/>
                                  </p:stCondLst>
                                  <p:childTnLst>
                                    <p:set>
                                      <p:cBhvr>
                                        <p:cTn id="137" dur="1" fill="hold">
                                          <p:stCondLst>
                                            <p:cond delay="0"/>
                                          </p:stCondLst>
                                        </p:cTn>
                                        <p:tgtEl>
                                          <p:spTgt spid="1044"/>
                                        </p:tgtEl>
                                        <p:attrNameLst>
                                          <p:attrName>style.visibility</p:attrName>
                                        </p:attrNameLst>
                                      </p:cBhvr>
                                      <p:to>
                                        <p:strVal val="visible"/>
                                      </p:to>
                                    </p:set>
                                    <p:anim calcmode="lin" valueType="num">
                                      <p:cBhvr>
                                        <p:cTn id="138" dur="500" fill="hold"/>
                                        <p:tgtEl>
                                          <p:spTgt spid="1044"/>
                                        </p:tgtEl>
                                        <p:attrNameLst>
                                          <p:attrName>ppt_w</p:attrName>
                                        </p:attrNameLst>
                                      </p:cBhvr>
                                      <p:tavLst>
                                        <p:tav tm="0">
                                          <p:val>
                                            <p:fltVal val="0"/>
                                          </p:val>
                                        </p:tav>
                                        <p:tav tm="100000">
                                          <p:val>
                                            <p:strVal val="#ppt_w"/>
                                          </p:val>
                                        </p:tav>
                                      </p:tavLst>
                                    </p:anim>
                                    <p:anim calcmode="lin" valueType="num">
                                      <p:cBhvr>
                                        <p:cTn id="139" dur="500" fill="hold"/>
                                        <p:tgtEl>
                                          <p:spTgt spid="1044"/>
                                        </p:tgtEl>
                                        <p:attrNameLst>
                                          <p:attrName>ppt_h</p:attrName>
                                        </p:attrNameLst>
                                      </p:cBhvr>
                                      <p:tavLst>
                                        <p:tav tm="0">
                                          <p:val>
                                            <p:fltVal val="0"/>
                                          </p:val>
                                        </p:tav>
                                        <p:tav tm="100000">
                                          <p:val>
                                            <p:strVal val="#ppt_h"/>
                                          </p:val>
                                        </p:tav>
                                      </p:tavLst>
                                    </p:anim>
                                    <p:animEffect transition="in" filter="fade">
                                      <p:cBhvr>
                                        <p:cTn id="140" dur="500"/>
                                        <p:tgtEl>
                                          <p:spTgt spid="1044"/>
                                        </p:tgtEl>
                                      </p:cBhvr>
                                    </p:animEffect>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3">
                                            <p:txEl>
                                              <p:pRg st="9" end="9"/>
                                            </p:txEl>
                                          </p:spTgt>
                                        </p:tgtEl>
                                        <p:attrNameLst>
                                          <p:attrName>style.visibility</p:attrName>
                                        </p:attrNameLst>
                                      </p:cBhvr>
                                      <p:to>
                                        <p:strVal val="visible"/>
                                      </p:to>
                                    </p:set>
                                    <p:animEffect transition="in" filter="fade">
                                      <p:cBhvr>
                                        <p:cTn id="145" dur="1000"/>
                                        <p:tgtEl>
                                          <p:spTgt spid="3">
                                            <p:txEl>
                                              <p:pRg st="9" end="9"/>
                                            </p:txEl>
                                          </p:spTgt>
                                        </p:tgtEl>
                                      </p:cBhvr>
                                    </p:animEffect>
                                    <p:anim calcmode="lin" valueType="num">
                                      <p:cBhvr>
                                        <p:cTn id="146"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147" dur="1000" fill="hold"/>
                                        <p:tgtEl>
                                          <p:spTgt spid="3">
                                            <p:txEl>
                                              <p:pRg st="9" end="9"/>
                                            </p:txEl>
                                          </p:spTgt>
                                        </p:tgtEl>
                                        <p:attrNameLst>
                                          <p:attrName>ppt_y</p:attrName>
                                        </p:attrNameLst>
                                      </p:cBhvr>
                                      <p:tavLst>
                                        <p:tav tm="0">
                                          <p:val>
                                            <p:strVal val="#ppt_y+.1"/>
                                          </p:val>
                                        </p:tav>
                                        <p:tav tm="100000">
                                          <p:val>
                                            <p:strVal val="#ppt_y"/>
                                          </p:val>
                                        </p:tav>
                                      </p:tavLst>
                                    </p:anim>
                                  </p:childTnLst>
                                </p:cTn>
                              </p:par>
                              <p:par>
                                <p:cTn id="148" presetID="53" presetClass="exit" presetSubtype="32" fill="hold" nodeType="withEffect">
                                  <p:stCondLst>
                                    <p:cond delay="0"/>
                                  </p:stCondLst>
                                  <p:childTnLst>
                                    <p:anim calcmode="lin" valueType="num">
                                      <p:cBhvr>
                                        <p:cTn id="149" dur="500"/>
                                        <p:tgtEl>
                                          <p:spTgt spid="1044"/>
                                        </p:tgtEl>
                                        <p:attrNameLst>
                                          <p:attrName>ppt_w</p:attrName>
                                        </p:attrNameLst>
                                      </p:cBhvr>
                                      <p:tavLst>
                                        <p:tav tm="0">
                                          <p:val>
                                            <p:strVal val="ppt_w"/>
                                          </p:val>
                                        </p:tav>
                                        <p:tav tm="100000">
                                          <p:val>
                                            <p:fltVal val="0"/>
                                          </p:val>
                                        </p:tav>
                                      </p:tavLst>
                                    </p:anim>
                                    <p:anim calcmode="lin" valueType="num">
                                      <p:cBhvr>
                                        <p:cTn id="150" dur="500"/>
                                        <p:tgtEl>
                                          <p:spTgt spid="1044"/>
                                        </p:tgtEl>
                                        <p:attrNameLst>
                                          <p:attrName>ppt_h</p:attrName>
                                        </p:attrNameLst>
                                      </p:cBhvr>
                                      <p:tavLst>
                                        <p:tav tm="0">
                                          <p:val>
                                            <p:strVal val="ppt_h"/>
                                          </p:val>
                                        </p:tav>
                                        <p:tav tm="100000">
                                          <p:val>
                                            <p:fltVal val="0"/>
                                          </p:val>
                                        </p:tav>
                                      </p:tavLst>
                                    </p:anim>
                                    <p:animEffect transition="out" filter="fade">
                                      <p:cBhvr>
                                        <p:cTn id="151" dur="500"/>
                                        <p:tgtEl>
                                          <p:spTgt spid="1044"/>
                                        </p:tgtEl>
                                      </p:cBhvr>
                                    </p:animEffect>
                                    <p:set>
                                      <p:cBhvr>
                                        <p:cTn id="152" dur="1" fill="hold">
                                          <p:stCondLst>
                                            <p:cond delay="499"/>
                                          </p:stCondLst>
                                        </p:cTn>
                                        <p:tgtEl>
                                          <p:spTgt spid="1044"/>
                                        </p:tgtEl>
                                        <p:attrNameLst>
                                          <p:attrName>style.visibility</p:attrName>
                                        </p:attrNameLst>
                                      </p:cBhvr>
                                      <p:to>
                                        <p:strVal val="hidden"/>
                                      </p:to>
                                    </p:set>
                                  </p:childTnLst>
                                </p:cTn>
                              </p:par>
                              <p:par>
                                <p:cTn id="153" presetID="53" presetClass="entr" presetSubtype="16" fill="hold" nodeType="withEffect">
                                  <p:stCondLst>
                                    <p:cond delay="0"/>
                                  </p:stCondLst>
                                  <p:childTnLst>
                                    <p:set>
                                      <p:cBhvr>
                                        <p:cTn id="154" dur="1" fill="hold">
                                          <p:stCondLst>
                                            <p:cond delay="0"/>
                                          </p:stCondLst>
                                        </p:cTn>
                                        <p:tgtEl>
                                          <p:spTgt spid="1048"/>
                                        </p:tgtEl>
                                        <p:attrNameLst>
                                          <p:attrName>style.visibility</p:attrName>
                                        </p:attrNameLst>
                                      </p:cBhvr>
                                      <p:to>
                                        <p:strVal val="visible"/>
                                      </p:to>
                                    </p:set>
                                    <p:anim calcmode="lin" valueType="num">
                                      <p:cBhvr>
                                        <p:cTn id="155" dur="500" fill="hold"/>
                                        <p:tgtEl>
                                          <p:spTgt spid="1048"/>
                                        </p:tgtEl>
                                        <p:attrNameLst>
                                          <p:attrName>ppt_w</p:attrName>
                                        </p:attrNameLst>
                                      </p:cBhvr>
                                      <p:tavLst>
                                        <p:tav tm="0">
                                          <p:val>
                                            <p:fltVal val="0"/>
                                          </p:val>
                                        </p:tav>
                                        <p:tav tm="100000">
                                          <p:val>
                                            <p:strVal val="#ppt_w"/>
                                          </p:val>
                                        </p:tav>
                                      </p:tavLst>
                                    </p:anim>
                                    <p:anim calcmode="lin" valueType="num">
                                      <p:cBhvr>
                                        <p:cTn id="156" dur="500" fill="hold"/>
                                        <p:tgtEl>
                                          <p:spTgt spid="1048"/>
                                        </p:tgtEl>
                                        <p:attrNameLst>
                                          <p:attrName>ppt_h</p:attrName>
                                        </p:attrNameLst>
                                      </p:cBhvr>
                                      <p:tavLst>
                                        <p:tav tm="0">
                                          <p:val>
                                            <p:fltVal val="0"/>
                                          </p:val>
                                        </p:tav>
                                        <p:tav tm="100000">
                                          <p:val>
                                            <p:strVal val="#ppt_h"/>
                                          </p:val>
                                        </p:tav>
                                      </p:tavLst>
                                    </p:anim>
                                    <p:animEffect transition="in" filter="fade">
                                      <p:cBhvr>
                                        <p:cTn id="157" dur="5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6D28-079B-42C7-840D-8BFDF84CAED9}"/>
              </a:ext>
            </a:extLst>
          </p:cNvPr>
          <p:cNvSpPr>
            <a:spLocks noGrp="1"/>
          </p:cNvSpPr>
          <p:nvPr>
            <p:ph type="title"/>
          </p:nvPr>
        </p:nvSpPr>
        <p:spPr/>
        <p:txBody>
          <a:bodyPr/>
          <a:lstStyle/>
          <a:p>
            <a:r>
              <a:rPr lang="en-US" dirty="0" err="1">
                <a:solidFill>
                  <a:srgbClr val="A9172F"/>
                </a:solidFill>
              </a:rPr>
              <a:t>Truy</a:t>
            </a:r>
            <a:r>
              <a:rPr lang="en-US" dirty="0">
                <a:solidFill>
                  <a:srgbClr val="A9172F"/>
                </a:solidFill>
              </a:rPr>
              <a:t> </a:t>
            </a:r>
            <a:r>
              <a:rPr lang="en-US" dirty="0" err="1">
                <a:solidFill>
                  <a:srgbClr val="A9172F"/>
                </a:solidFill>
              </a:rPr>
              <a:t>vấn</a:t>
            </a:r>
            <a:r>
              <a:rPr lang="en-US" dirty="0">
                <a:solidFill>
                  <a:srgbClr val="A9172F"/>
                </a:solidFill>
              </a:rPr>
              <a:t> </a:t>
            </a:r>
            <a:r>
              <a:rPr lang="en-US" dirty="0" err="1">
                <a:solidFill>
                  <a:srgbClr val="A9172F"/>
                </a:solidFill>
              </a:rPr>
              <a:t>và</a:t>
            </a:r>
            <a:r>
              <a:rPr lang="en-US" dirty="0">
                <a:solidFill>
                  <a:srgbClr val="A9172F"/>
                </a:solidFill>
              </a:rPr>
              <a:t> </a:t>
            </a:r>
            <a:r>
              <a:rPr lang="en-US" dirty="0" err="1">
                <a:solidFill>
                  <a:srgbClr val="A9172F"/>
                </a:solidFill>
              </a:rPr>
              <a:t>xử</a:t>
            </a:r>
            <a:r>
              <a:rPr lang="en-US" dirty="0">
                <a:solidFill>
                  <a:srgbClr val="A9172F"/>
                </a:solidFill>
              </a:rPr>
              <a:t> </a:t>
            </a:r>
            <a:r>
              <a:rPr lang="en-US" dirty="0" err="1">
                <a:solidFill>
                  <a:srgbClr val="A9172F"/>
                </a:solidFill>
              </a:rPr>
              <a:t>lý</a:t>
            </a:r>
            <a:r>
              <a:rPr lang="en-US" dirty="0">
                <a:solidFill>
                  <a:srgbClr val="A9172F"/>
                </a:solidFill>
              </a:rPr>
              <a:t> </a:t>
            </a:r>
            <a:r>
              <a:rPr lang="en-US" dirty="0" err="1">
                <a:solidFill>
                  <a:srgbClr val="A9172F"/>
                </a:solidFill>
              </a:rPr>
              <a:t>dữ</a:t>
            </a:r>
            <a:r>
              <a:rPr lang="en-US" dirty="0">
                <a:solidFill>
                  <a:srgbClr val="A9172F"/>
                </a:solidFill>
              </a:rPr>
              <a:t> </a:t>
            </a:r>
            <a:r>
              <a:rPr lang="en-US" dirty="0" err="1">
                <a:solidFill>
                  <a:srgbClr val="A9172F"/>
                </a:solidFill>
              </a:rPr>
              <a:t>liệu</a:t>
            </a:r>
            <a:r>
              <a:rPr lang="en-US" dirty="0">
                <a:solidFill>
                  <a:srgbClr val="A9172F"/>
                </a:solidFill>
              </a:rPr>
              <a:t> </a:t>
            </a:r>
            <a:r>
              <a:rPr lang="en-US" dirty="0" err="1">
                <a:solidFill>
                  <a:srgbClr val="A9172F"/>
                </a:solidFill>
              </a:rPr>
              <a:t>trên</a:t>
            </a:r>
            <a:r>
              <a:rPr lang="en-US" dirty="0">
                <a:solidFill>
                  <a:srgbClr val="A9172F"/>
                </a:solidFill>
              </a:rPr>
              <a:t> </a:t>
            </a:r>
            <a:r>
              <a:rPr lang="en-US" dirty="0" err="1">
                <a:solidFill>
                  <a:srgbClr val="A9172F"/>
                </a:solidFill>
              </a:rPr>
              <a:t>RavenDB</a:t>
            </a:r>
            <a:endParaRPr lang="en-US" dirty="0">
              <a:solidFill>
                <a:srgbClr val="A9172F"/>
              </a:solidFill>
            </a:endParaRPr>
          </a:p>
        </p:txBody>
      </p:sp>
      <p:pic>
        <p:nvPicPr>
          <p:cNvPr id="5" name="Content Placeholder 4">
            <a:extLst>
              <a:ext uri="{FF2B5EF4-FFF2-40B4-BE49-F238E27FC236}">
                <a16:creationId xmlns:a16="http://schemas.microsoft.com/office/drawing/2014/main" id="{2F812DCA-BB76-458C-8359-AE3227F294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00" y="1996350"/>
            <a:ext cx="4489174" cy="4100112"/>
          </a:xfrm>
        </p:spPr>
      </p:pic>
      <p:sp>
        <p:nvSpPr>
          <p:cNvPr id="4" name="Rectangle 3">
            <a:extLst>
              <a:ext uri="{FF2B5EF4-FFF2-40B4-BE49-F238E27FC236}">
                <a16:creationId xmlns:a16="http://schemas.microsoft.com/office/drawing/2014/main" id="{34CA3274-6297-44CE-810B-A19290435056}"/>
              </a:ext>
            </a:extLst>
          </p:cNvPr>
          <p:cNvSpPr/>
          <p:nvPr/>
        </p:nvSpPr>
        <p:spPr>
          <a:xfrm>
            <a:off x="745434" y="63696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842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BC25-E027-4548-A7CE-C072C2AE4CA8}"/>
              </a:ext>
            </a:extLst>
          </p:cNvPr>
          <p:cNvSpPr>
            <a:spLocks noGrp="1"/>
          </p:cNvSpPr>
          <p:nvPr>
            <p:ph type="title"/>
          </p:nvPr>
        </p:nvSpPr>
        <p:spPr/>
        <p:txBody>
          <a:bodyPr/>
          <a:lstStyle/>
          <a:p>
            <a:r>
              <a:rPr lang="en-US" dirty="0">
                <a:solidFill>
                  <a:srgbClr val="A9172F"/>
                </a:solidFill>
              </a:rPr>
              <a:t>RQL-</a:t>
            </a:r>
            <a:r>
              <a:rPr lang="en-US" dirty="0" err="1">
                <a:solidFill>
                  <a:srgbClr val="A9172F"/>
                </a:solidFill>
              </a:rPr>
              <a:t>Ngôn</a:t>
            </a:r>
            <a:r>
              <a:rPr lang="en-US" dirty="0">
                <a:solidFill>
                  <a:srgbClr val="A9172F"/>
                </a:solidFill>
              </a:rPr>
              <a:t> </a:t>
            </a:r>
            <a:r>
              <a:rPr lang="en-US" dirty="0" err="1">
                <a:solidFill>
                  <a:srgbClr val="A9172F"/>
                </a:solidFill>
              </a:rPr>
              <a:t>ngữ</a:t>
            </a:r>
            <a:r>
              <a:rPr lang="en-US" dirty="0">
                <a:solidFill>
                  <a:srgbClr val="A9172F"/>
                </a:solidFill>
              </a:rPr>
              <a:t> </a:t>
            </a:r>
            <a:r>
              <a:rPr lang="en-US" dirty="0" err="1">
                <a:solidFill>
                  <a:srgbClr val="A9172F"/>
                </a:solidFill>
              </a:rPr>
              <a:t>truy</a:t>
            </a:r>
            <a:r>
              <a:rPr lang="en-US" dirty="0">
                <a:solidFill>
                  <a:srgbClr val="A9172F"/>
                </a:solidFill>
              </a:rPr>
              <a:t> </a:t>
            </a:r>
            <a:r>
              <a:rPr lang="en-US" dirty="0" err="1">
                <a:solidFill>
                  <a:srgbClr val="A9172F"/>
                </a:solidFill>
              </a:rPr>
              <a:t>vấn</a:t>
            </a:r>
            <a:r>
              <a:rPr lang="en-US" dirty="0">
                <a:solidFill>
                  <a:srgbClr val="A9172F"/>
                </a:solidFill>
              </a:rPr>
              <a:t> </a:t>
            </a:r>
            <a:r>
              <a:rPr lang="en-US" dirty="0" err="1">
                <a:solidFill>
                  <a:srgbClr val="A9172F"/>
                </a:solidFill>
              </a:rPr>
              <a:t>ravendb</a:t>
            </a:r>
            <a:endParaRPr lang="en-US" dirty="0">
              <a:solidFill>
                <a:srgbClr val="A9172F"/>
              </a:solidFill>
            </a:endParaRPr>
          </a:p>
        </p:txBody>
      </p:sp>
      <p:sp>
        <p:nvSpPr>
          <p:cNvPr id="3" name="Content Placeholder 2">
            <a:extLst>
              <a:ext uri="{FF2B5EF4-FFF2-40B4-BE49-F238E27FC236}">
                <a16:creationId xmlns:a16="http://schemas.microsoft.com/office/drawing/2014/main" id="{D5028E24-08C6-44C3-901E-4507546A86A8}"/>
              </a:ext>
            </a:extLst>
          </p:cNvPr>
          <p:cNvSpPr>
            <a:spLocks noGrp="1"/>
          </p:cNvSpPr>
          <p:nvPr>
            <p:ph idx="1"/>
          </p:nvPr>
        </p:nvSpPr>
        <p:spPr/>
        <p:txBody>
          <a:bodyPr/>
          <a:lstStyle/>
          <a:p>
            <a:r>
              <a:rPr lang="vi-VN" dirty="0"/>
              <a:t>RQL, ngôn ngữ truy vấn Raven là một ngôn ngữ SQL nhưng được sử dụng để lấy dữ liệu từ máy chủ khi truy vấn đang được thực thi.</a:t>
            </a:r>
            <a:endParaRPr lang="vi-VN" dirty="0">
              <a:effectLst/>
            </a:endParaRPr>
          </a:p>
          <a:p>
            <a:r>
              <a:rPr lang="vi-VN" dirty="0"/>
              <a:t>Nó được thiết kế để truy vấn RavenDB một cách dễ hiểu, dễ sử dụng, và không quá phức tạp cho người dùng.</a:t>
            </a:r>
            <a:endParaRPr lang="vi-VN" dirty="0">
              <a:effectLst/>
            </a:endParaRPr>
          </a:p>
          <a:p>
            <a:endParaRPr lang="en-US" dirty="0"/>
          </a:p>
        </p:txBody>
      </p:sp>
    </p:spTree>
    <p:extLst>
      <p:ext uri="{BB962C8B-B14F-4D97-AF65-F5344CB8AC3E}">
        <p14:creationId xmlns:p14="http://schemas.microsoft.com/office/powerpoint/2010/main" val="2790611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A4198-A617-479A-8D34-9309A1CB9572}"/>
              </a:ext>
            </a:extLst>
          </p:cNvPr>
          <p:cNvSpPr>
            <a:spLocks noGrp="1"/>
          </p:cNvSpPr>
          <p:nvPr>
            <p:ph type="title"/>
          </p:nvPr>
        </p:nvSpPr>
        <p:spPr>
          <a:xfrm>
            <a:off x="838200" y="365125"/>
            <a:ext cx="4250635" cy="6127750"/>
          </a:xfrm>
        </p:spPr>
        <p:txBody>
          <a:bodyPr/>
          <a:lstStyle/>
          <a:p>
            <a:r>
              <a:rPr lang="en-US" dirty="0">
                <a:solidFill>
                  <a:srgbClr val="A9172F"/>
                </a:solidFill>
              </a:rPr>
              <a:t>Keywords </a:t>
            </a:r>
            <a:r>
              <a:rPr lang="en-US" dirty="0" err="1">
                <a:solidFill>
                  <a:srgbClr val="A9172F"/>
                </a:solidFill>
              </a:rPr>
              <a:t>và</a:t>
            </a:r>
            <a:r>
              <a:rPr lang="en-US" dirty="0">
                <a:solidFill>
                  <a:srgbClr val="A9172F"/>
                </a:solidFill>
              </a:rPr>
              <a:t> Methods</a:t>
            </a:r>
          </a:p>
        </p:txBody>
      </p:sp>
      <p:pic>
        <p:nvPicPr>
          <p:cNvPr id="4" name="Content Placeholder 3">
            <a:extLst>
              <a:ext uri="{FF2B5EF4-FFF2-40B4-BE49-F238E27FC236}">
                <a16:creationId xmlns:a16="http://schemas.microsoft.com/office/drawing/2014/main" id="{2877C711-874C-4D53-9E55-74ECD1C63625}"/>
              </a:ext>
            </a:extLst>
          </p:cNvPr>
          <p:cNvPicPr>
            <a:picLocks noGrp="1" noChangeAspect="1"/>
          </p:cNvPicPr>
          <p:nvPr>
            <p:ph idx="1"/>
          </p:nvPr>
        </p:nvPicPr>
        <p:blipFill>
          <a:blip r:embed="rId2"/>
          <a:stretch>
            <a:fillRect/>
          </a:stretch>
        </p:blipFill>
        <p:spPr>
          <a:xfrm>
            <a:off x="4739787" y="471142"/>
            <a:ext cx="6428571" cy="3095238"/>
          </a:xfrm>
          <a:prstGeom prst="rect">
            <a:avLst/>
          </a:prstGeom>
        </p:spPr>
      </p:pic>
      <p:pic>
        <p:nvPicPr>
          <p:cNvPr id="5" name="Picture 4">
            <a:extLst>
              <a:ext uri="{FF2B5EF4-FFF2-40B4-BE49-F238E27FC236}">
                <a16:creationId xmlns:a16="http://schemas.microsoft.com/office/drawing/2014/main" id="{110B29DD-6131-4E22-8B82-C3ED29CCDF4B}"/>
              </a:ext>
            </a:extLst>
          </p:cNvPr>
          <p:cNvPicPr>
            <a:picLocks noChangeAspect="1"/>
          </p:cNvPicPr>
          <p:nvPr/>
        </p:nvPicPr>
        <p:blipFill>
          <a:blip r:embed="rId3"/>
          <a:stretch>
            <a:fillRect/>
          </a:stretch>
        </p:blipFill>
        <p:spPr>
          <a:xfrm>
            <a:off x="4407929" y="3429000"/>
            <a:ext cx="6542857" cy="2838095"/>
          </a:xfrm>
          <a:prstGeom prst="rect">
            <a:avLst/>
          </a:prstGeom>
        </p:spPr>
      </p:pic>
    </p:spTree>
    <p:extLst>
      <p:ext uri="{BB962C8B-B14F-4D97-AF65-F5344CB8AC3E}">
        <p14:creationId xmlns:p14="http://schemas.microsoft.com/office/powerpoint/2010/main" val="3436769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00C03-F130-4BC4-B822-7FCC46D1B48A}"/>
              </a:ext>
            </a:extLst>
          </p:cNvPr>
          <p:cNvSpPr>
            <a:spLocks noGrp="1"/>
          </p:cNvSpPr>
          <p:nvPr>
            <p:ph type="title"/>
          </p:nvPr>
        </p:nvSpPr>
        <p:spPr/>
        <p:txBody>
          <a:bodyPr/>
          <a:lstStyle/>
          <a:p>
            <a:r>
              <a:rPr lang="en-US" dirty="0">
                <a:solidFill>
                  <a:srgbClr val="A9172F"/>
                </a:solidFill>
              </a:rPr>
              <a:t>Keywords </a:t>
            </a:r>
            <a:r>
              <a:rPr lang="en-US" dirty="0" err="1">
                <a:solidFill>
                  <a:srgbClr val="A9172F"/>
                </a:solidFill>
              </a:rPr>
              <a:t>và</a:t>
            </a:r>
            <a:r>
              <a:rPr lang="en-US" dirty="0">
                <a:solidFill>
                  <a:srgbClr val="A9172F"/>
                </a:solidFill>
              </a:rPr>
              <a:t> Methods</a:t>
            </a:r>
          </a:p>
        </p:txBody>
      </p:sp>
      <p:sp>
        <p:nvSpPr>
          <p:cNvPr id="3" name="Content Placeholder 2">
            <a:extLst>
              <a:ext uri="{FF2B5EF4-FFF2-40B4-BE49-F238E27FC236}">
                <a16:creationId xmlns:a16="http://schemas.microsoft.com/office/drawing/2014/main" id="{4A0657F8-F2A3-4D0F-8007-A2F2D9448050}"/>
              </a:ext>
            </a:extLst>
          </p:cNvPr>
          <p:cNvSpPr>
            <a:spLocks noGrp="1"/>
          </p:cNvSpPr>
          <p:nvPr>
            <p:ph idx="1"/>
          </p:nvPr>
        </p:nvSpPr>
        <p:spPr/>
        <p:txBody>
          <a:bodyPr>
            <a:normAutofit fontScale="62500" lnSpcReduction="20000"/>
          </a:bodyPr>
          <a:lstStyle/>
          <a:p>
            <a:pPr marL="0" indent="0">
              <a:buNone/>
            </a:pPr>
            <a:r>
              <a:rPr lang="vi-VN" i="1" dirty="0"/>
              <a:t>DECLARE</a:t>
            </a:r>
            <a:endParaRPr lang="vi-VN" dirty="0">
              <a:effectLst/>
            </a:endParaRPr>
          </a:p>
          <a:p>
            <a:pPr marL="0" indent="0">
              <a:buNone/>
            </a:pPr>
            <a:r>
              <a:rPr lang="en-US" dirty="0"/>
              <a:t>	</a:t>
            </a:r>
            <a:r>
              <a:rPr lang="vi-VN" dirty="0"/>
              <a:t>Từ khóa Declare cung cấp cho bạn khả năng tạo một  JS function có thể được tái</a:t>
            </a:r>
            <a:r>
              <a:rPr lang="en-US" dirty="0"/>
              <a:t> </a:t>
            </a:r>
            <a:r>
              <a:rPr lang="vi-VN" dirty="0"/>
              <a:t>sử dụng </a:t>
            </a:r>
            <a:r>
              <a:rPr lang="en-US" dirty="0"/>
              <a:t>	</a:t>
            </a:r>
            <a:r>
              <a:rPr lang="vi-VN" dirty="0"/>
              <a:t>(Khi project được hoàn thành).</a:t>
            </a:r>
            <a:endParaRPr lang="vi-VN" dirty="0">
              <a:effectLst/>
            </a:endParaRPr>
          </a:p>
          <a:p>
            <a:pPr marL="0" indent="0">
              <a:buNone/>
            </a:pPr>
            <a:r>
              <a:rPr lang="vi-VN" i="1" dirty="0"/>
              <a:t>FROM</a:t>
            </a:r>
            <a:endParaRPr lang="vi-VN" dirty="0">
              <a:effectLst/>
            </a:endParaRPr>
          </a:p>
          <a:p>
            <a:pPr marL="0" indent="0">
              <a:buNone/>
            </a:pPr>
            <a:r>
              <a:rPr lang="en-US" dirty="0"/>
              <a:t>	</a:t>
            </a:r>
            <a:r>
              <a:rPr lang="vi-VN" dirty="0"/>
              <a:t>Từ khóa From dùng để xác định nguồn dữ liệu khi truy vấn được thực thi.</a:t>
            </a:r>
            <a:endParaRPr lang="vi-VN" dirty="0">
              <a:effectLst/>
            </a:endParaRPr>
          </a:p>
          <a:p>
            <a:pPr marL="0" indent="0">
              <a:buNone/>
            </a:pPr>
            <a:r>
              <a:rPr lang="vi-VN" i="1" dirty="0"/>
              <a:t>GROUP BY</a:t>
            </a:r>
            <a:endParaRPr lang="vi-VN" dirty="0">
              <a:effectLst/>
            </a:endParaRPr>
          </a:p>
          <a:p>
            <a:pPr marL="0" indent="0">
              <a:buNone/>
            </a:pPr>
            <a:r>
              <a:rPr lang="en-US" dirty="0"/>
              <a:t>	</a:t>
            </a:r>
            <a:r>
              <a:rPr lang="vi-VN" dirty="0"/>
              <a:t>Từ khóa dùng để tạo truy vấn tập hợp.</a:t>
            </a:r>
            <a:endParaRPr lang="vi-VN" dirty="0">
              <a:effectLst/>
            </a:endParaRPr>
          </a:p>
          <a:p>
            <a:pPr marL="0" indent="0">
              <a:buNone/>
            </a:pPr>
            <a:r>
              <a:rPr lang="vi-VN" i="1" dirty="0"/>
              <a:t>WHERE</a:t>
            </a:r>
            <a:endParaRPr lang="vi-VN" dirty="0">
              <a:effectLst/>
            </a:endParaRPr>
          </a:p>
          <a:p>
            <a:pPr marL="0" indent="0">
              <a:buNone/>
            </a:pPr>
            <a:r>
              <a:rPr lang="en-US" dirty="0"/>
              <a:t>	</a:t>
            </a:r>
            <a:r>
              <a:rPr lang="vi-VN" dirty="0"/>
              <a:t>Từ khóa dùng để lọc dữ liệu từ kết quả cuối cùng.</a:t>
            </a:r>
            <a:endParaRPr lang="vi-VN" dirty="0">
              <a:effectLst/>
            </a:endParaRPr>
          </a:p>
          <a:p>
            <a:pPr marL="0" indent="0">
              <a:buNone/>
            </a:pPr>
            <a:r>
              <a:rPr lang="vi-VN" i="1" dirty="0"/>
              <a:t>LOAD</a:t>
            </a:r>
            <a:r>
              <a:rPr lang="en-US" i="1" dirty="0"/>
              <a:t>	</a:t>
            </a:r>
          </a:p>
          <a:p>
            <a:pPr marL="0" indent="0">
              <a:buNone/>
            </a:pPr>
            <a:r>
              <a:rPr lang="en-US" i="1" dirty="0"/>
              <a:t>	</a:t>
            </a:r>
            <a:r>
              <a:rPr lang="vi-VN" dirty="0"/>
              <a:t>Khi cần sử dụng dữ liệu từ external document trong project.Load có thể được sử dụng.</a:t>
            </a:r>
            <a:endParaRPr lang="vi-VN" dirty="0">
              <a:effectLst/>
            </a:endParaRPr>
          </a:p>
          <a:p>
            <a:pPr marL="0" indent="0">
              <a:buNone/>
            </a:pPr>
            <a:r>
              <a:rPr lang="vi-VN" i="1" dirty="0"/>
              <a:t>SELECT</a:t>
            </a:r>
            <a:endParaRPr lang="vi-VN" dirty="0">
              <a:effectLst/>
            </a:endParaRPr>
          </a:p>
          <a:p>
            <a:pPr marL="0" indent="0">
              <a:buNone/>
            </a:pPr>
            <a:r>
              <a:rPr lang="en-US" dirty="0"/>
              <a:t>	</a:t>
            </a:r>
            <a:r>
              <a:rPr lang="vi-VN" dirty="0"/>
              <a:t>Từ khóa dùng để chọn Projects để thực thi..</a:t>
            </a:r>
            <a:endParaRPr lang="vi-VN" dirty="0">
              <a:effectLst/>
            </a:endParaRPr>
          </a:p>
          <a:p>
            <a:pPr marL="0" indent="0">
              <a:buNone/>
            </a:pPr>
            <a:endParaRPr lang="en-US" dirty="0"/>
          </a:p>
        </p:txBody>
      </p:sp>
    </p:spTree>
    <p:extLst>
      <p:ext uri="{BB962C8B-B14F-4D97-AF65-F5344CB8AC3E}">
        <p14:creationId xmlns:p14="http://schemas.microsoft.com/office/powerpoint/2010/main" val="2053443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04A84-8DB2-403B-8888-F27E13ABE59B}"/>
              </a:ext>
            </a:extLst>
          </p:cNvPr>
          <p:cNvSpPr>
            <a:spLocks noGrp="1"/>
          </p:cNvSpPr>
          <p:nvPr>
            <p:ph type="title"/>
          </p:nvPr>
        </p:nvSpPr>
        <p:spPr/>
        <p:txBody>
          <a:bodyPr/>
          <a:lstStyle/>
          <a:p>
            <a:r>
              <a:rPr lang="en-US" dirty="0">
                <a:solidFill>
                  <a:srgbClr val="A9172F"/>
                </a:solidFill>
              </a:rPr>
              <a:t>Query-Flow</a:t>
            </a:r>
          </a:p>
        </p:txBody>
      </p:sp>
      <p:sp>
        <p:nvSpPr>
          <p:cNvPr id="3" name="Content Placeholder 2">
            <a:extLst>
              <a:ext uri="{FF2B5EF4-FFF2-40B4-BE49-F238E27FC236}">
                <a16:creationId xmlns:a16="http://schemas.microsoft.com/office/drawing/2014/main" id="{D53FBEC0-737E-4123-84D8-7225554C71D6}"/>
              </a:ext>
            </a:extLst>
          </p:cNvPr>
          <p:cNvSpPr>
            <a:spLocks noGrp="1"/>
          </p:cNvSpPr>
          <p:nvPr>
            <p:ph idx="1"/>
          </p:nvPr>
        </p:nvSpPr>
        <p:spPr/>
        <p:txBody>
          <a:bodyPr/>
          <a:lstStyle/>
          <a:p>
            <a:pPr marL="0" indent="0">
              <a:buNone/>
            </a:pPr>
            <a:r>
              <a:rPr lang="vi-VN" dirty="0"/>
              <a:t>Mỗi truy vấn trong RavenDB phải được thể hiện qua RQL . Mỗi truy vấn phải phù hợp với một chỉ số để trở về các kết quả. Query-Flow là như sau:</a:t>
            </a:r>
            <a:endParaRPr lang="vi-VN" dirty="0">
              <a:effectLst/>
            </a:endParaRPr>
          </a:p>
          <a:p>
            <a:pPr lvl="1" fontAlgn="base"/>
            <a:r>
              <a:rPr lang="vi-VN" dirty="0"/>
              <a:t>from index | collection</a:t>
            </a:r>
          </a:p>
          <a:p>
            <a:pPr lvl="1" fontAlgn="base"/>
            <a:r>
              <a:rPr lang="vi-VN" dirty="0"/>
              <a:t>where</a:t>
            </a:r>
          </a:p>
          <a:p>
            <a:pPr lvl="1" fontAlgn="base"/>
            <a:r>
              <a:rPr lang="vi-VN" dirty="0"/>
              <a:t>load</a:t>
            </a:r>
          </a:p>
          <a:p>
            <a:pPr lvl="1" fontAlgn="base"/>
            <a:r>
              <a:rPr lang="vi-VN" dirty="0"/>
              <a:t>include</a:t>
            </a:r>
          </a:p>
          <a:p>
            <a:pPr lvl="1" fontAlgn="base"/>
            <a:r>
              <a:rPr lang="vi-VN" dirty="0"/>
              <a:t>Return results.</a:t>
            </a:r>
          </a:p>
          <a:p>
            <a:endParaRPr lang="en-US" dirty="0"/>
          </a:p>
        </p:txBody>
      </p:sp>
    </p:spTree>
    <p:extLst>
      <p:ext uri="{BB962C8B-B14F-4D97-AF65-F5344CB8AC3E}">
        <p14:creationId xmlns:p14="http://schemas.microsoft.com/office/powerpoint/2010/main" val="68612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FCF9-AD2A-481C-BDF4-2E7A3F29C2AC}"/>
              </a:ext>
            </a:extLst>
          </p:cNvPr>
          <p:cNvSpPr>
            <a:spLocks noGrp="1"/>
          </p:cNvSpPr>
          <p:nvPr>
            <p:ph type="title"/>
          </p:nvPr>
        </p:nvSpPr>
        <p:spPr/>
        <p:txBody>
          <a:bodyPr/>
          <a:lstStyle/>
          <a:p>
            <a:r>
              <a:rPr lang="en-US" dirty="0">
                <a:solidFill>
                  <a:srgbClr val="A9172F"/>
                </a:solidFill>
              </a:rPr>
              <a:t>Filter</a:t>
            </a:r>
          </a:p>
        </p:txBody>
      </p:sp>
      <p:sp>
        <p:nvSpPr>
          <p:cNvPr id="3" name="Content Placeholder 2">
            <a:extLst>
              <a:ext uri="{FF2B5EF4-FFF2-40B4-BE49-F238E27FC236}">
                <a16:creationId xmlns:a16="http://schemas.microsoft.com/office/drawing/2014/main" id="{61206822-55FD-4F83-B55E-21015A3028D5}"/>
              </a:ext>
            </a:extLst>
          </p:cNvPr>
          <p:cNvSpPr>
            <a:spLocks noGrp="1"/>
          </p:cNvSpPr>
          <p:nvPr>
            <p:ph idx="1"/>
          </p:nvPr>
        </p:nvSpPr>
        <p:spPr/>
        <p:txBody>
          <a:bodyPr/>
          <a:lstStyle/>
          <a:p>
            <a:r>
              <a:rPr lang="vi-VN" dirty="0"/>
              <a:t>Một trong các chức năng cơ bản nhất của truy vấn là khả năng  lọc và trả </a:t>
            </a:r>
            <a:r>
              <a:rPr lang="en-US" dirty="0" err="1"/>
              <a:t>về</a:t>
            </a:r>
            <a:r>
              <a:rPr lang="en-US" dirty="0"/>
              <a:t> </a:t>
            </a:r>
            <a:r>
              <a:rPr lang="en-US" dirty="0" err="1"/>
              <a:t>dữ</a:t>
            </a:r>
            <a:r>
              <a:rPr lang="en-US" dirty="0"/>
              <a:t> </a:t>
            </a:r>
            <a:r>
              <a:rPr lang="en-US" dirty="0" err="1"/>
              <a:t>liệu</a:t>
            </a:r>
            <a:r>
              <a:rPr lang="vi-VN" dirty="0"/>
              <a:t> phù hợp với</a:t>
            </a:r>
            <a:r>
              <a:rPr lang="en-US" dirty="0"/>
              <a:t> </a:t>
            </a:r>
            <a:r>
              <a:rPr lang="vi-VN" dirty="0"/>
              <a:t>điều kiện </a:t>
            </a:r>
            <a:r>
              <a:rPr lang="en-US" dirty="0" err="1"/>
              <a:t>xác</a:t>
            </a:r>
            <a:r>
              <a:rPr lang="vi-VN" dirty="0"/>
              <a:t> định. </a:t>
            </a:r>
            <a:endParaRPr lang="en-US" dirty="0"/>
          </a:p>
          <a:p>
            <a:pPr marL="0" indent="0">
              <a:buNone/>
            </a:pPr>
            <a:endParaRPr lang="en-US" dirty="0"/>
          </a:p>
        </p:txBody>
      </p:sp>
    </p:spTree>
    <p:extLst>
      <p:ext uri="{BB962C8B-B14F-4D97-AF65-F5344CB8AC3E}">
        <p14:creationId xmlns:p14="http://schemas.microsoft.com/office/powerpoint/2010/main" val="1201179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D992-162E-4C58-8B79-A16BE6B29520}"/>
              </a:ext>
            </a:extLst>
          </p:cNvPr>
          <p:cNvSpPr>
            <a:spLocks noGrp="1"/>
          </p:cNvSpPr>
          <p:nvPr>
            <p:ph type="title"/>
          </p:nvPr>
        </p:nvSpPr>
        <p:spPr>
          <a:xfrm>
            <a:off x="838200" y="365125"/>
            <a:ext cx="10515600" cy="1325563"/>
          </a:xfrm>
        </p:spPr>
        <p:txBody>
          <a:bodyPr/>
          <a:lstStyle/>
          <a:p>
            <a:r>
              <a:rPr lang="en-US" dirty="0">
                <a:solidFill>
                  <a:srgbClr val="A9172F"/>
                </a:solidFill>
              </a:rPr>
              <a:t>NỘI DUNG</a:t>
            </a:r>
          </a:p>
        </p:txBody>
      </p:sp>
      <p:sp>
        <p:nvSpPr>
          <p:cNvPr id="3" name="Content Placeholder 2">
            <a:extLst>
              <a:ext uri="{FF2B5EF4-FFF2-40B4-BE49-F238E27FC236}">
                <a16:creationId xmlns:a16="http://schemas.microsoft.com/office/drawing/2014/main" id="{EDFD74B0-67DC-4005-9F39-D39F47D4A02C}"/>
              </a:ext>
            </a:extLst>
          </p:cNvPr>
          <p:cNvSpPr>
            <a:spLocks noGrp="1"/>
          </p:cNvSpPr>
          <p:nvPr>
            <p:ph idx="1"/>
          </p:nvPr>
        </p:nvSpPr>
        <p:spPr>
          <a:xfrm>
            <a:off x="838200" y="1825625"/>
            <a:ext cx="10515600" cy="4351338"/>
          </a:xfrm>
        </p:spPr>
        <p:txBody>
          <a:bodyPr>
            <a:normAutofit/>
          </a:bodyPr>
          <a:lstStyle/>
          <a:p>
            <a:pPr fontAlgn="base"/>
            <a:r>
              <a:rPr lang="vi-VN" dirty="0"/>
              <a:t>Giới thiệu</a:t>
            </a:r>
          </a:p>
          <a:p>
            <a:pPr fontAlgn="base"/>
            <a:r>
              <a:rPr lang="vi-VN" dirty="0"/>
              <a:t>Ưu điểm và nhược điể</a:t>
            </a:r>
            <a:r>
              <a:rPr lang="en-US" dirty="0"/>
              <a:t>m</a:t>
            </a:r>
            <a:endParaRPr lang="vi-VN" dirty="0"/>
          </a:p>
          <a:p>
            <a:pPr fontAlgn="base"/>
            <a:r>
              <a:rPr lang="vi-VN" dirty="0"/>
              <a:t>Cài đặt RavenDB</a:t>
            </a:r>
          </a:p>
          <a:p>
            <a:pPr fontAlgn="base"/>
            <a:r>
              <a:rPr lang="vi-VN" dirty="0"/>
              <a:t>Truy vấn và xử lý dữ liệu trên RavenDB</a:t>
            </a:r>
            <a:endParaRPr lang="en-US" dirty="0"/>
          </a:p>
          <a:p>
            <a:pPr fontAlgn="base"/>
            <a:r>
              <a:rPr lang="vi-VN" dirty="0"/>
              <a:t>Cách thức truy vấn và xử lý dữ liệu của RavenDB trên C# </a:t>
            </a:r>
            <a:endParaRPr lang="vi-VN" dirty="0">
              <a:effectLst/>
            </a:endParaRPr>
          </a:p>
        </p:txBody>
      </p:sp>
      <p:sp>
        <p:nvSpPr>
          <p:cNvPr id="4" name="Rectangle 3">
            <a:extLst>
              <a:ext uri="{FF2B5EF4-FFF2-40B4-BE49-F238E27FC236}">
                <a16:creationId xmlns:a16="http://schemas.microsoft.com/office/drawing/2014/main" id="{0B11DA0A-6DA2-4569-BDAA-09A83F74596B}"/>
              </a:ext>
            </a:extLst>
          </p:cNvPr>
          <p:cNvSpPr/>
          <p:nvPr/>
        </p:nvSpPr>
        <p:spPr>
          <a:xfrm>
            <a:off x="798443" y="63696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228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F191-66FE-4ED6-A0E8-A277D6F72272}"/>
              </a:ext>
            </a:extLst>
          </p:cNvPr>
          <p:cNvSpPr>
            <a:spLocks noGrp="1"/>
          </p:cNvSpPr>
          <p:nvPr>
            <p:ph type="title"/>
          </p:nvPr>
        </p:nvSpPr>
        <p:spPr/>
        <p:txBody>
          <a:bodyPr/>
          <a:lstStyle/>
          <a:p>
            <a:r>
              <a:rPr lang="en-US" dirty="0">
                <a:solidFill>
                  <a:srgbClr val="A9172F"/>
                </a:solidFill>
              </a:rPr>
              <a:t>Filter</a:t>
            </a:r>
          </a:p>
        </p:txBody>
      </p:sp>
      <p:sp>
        <p:nvSpPr>
          <p:cNvPr id="3" name="Content Placeholder 2">
            <a:extLst>
              <a:ext uri="{FF2B5EF4-FFF2-40B4-BE49-F238E27FC236}">
                <a16:creationId xmlns:a16="http://schemas.microsoft.com/office/drawing/2014/main" id="{C50C63CF-EB5D-49CE-8806-16F73AB03E37}"/>
              </a:ext>
            </a:extLst>
          </p:cNvPr>
          <p:cNvSpPr>
            <a:spLocks noGrp="1"/>
          </p:cNvSpPr>
          <p:nvPr>
            <p:ph idx="1"/>
          </p:nvPr>
        </p:nvSpPr>
        <p:spPr>
          <a:xfrm>
            <a:off x="838200" y="1388303"/>
            <a:ext cx="10515600" cy="4351338"/>
          </a:xfrm>
        </p:spPr>
        <p:txBody>
          <a:bodyPr/>
          <a:lstStyle/>
          <a:p>
            <a:r>
              <a:rPr lang="en-US" dirty="0" err="1"/>
              <a:t>Ví</a:t>
            </a:r>
            <a:r>
              <a:rPr lang="en-US" dirty="0"/>
              <a:t> </a:t>
            </a:r>
            <a:r>
              <a:rPr lang="en-US" dirty="0" err="1"/>
              <a:t>dụ</a:t>
            </a:r>
            <a:r>
              <a:rPr lang="en-US" dirty="0"/>
              <a:t> 1: </a:t>
            </a:r>
            <a:r>
              <a:rPr lang="en-US" dirty="0" err="1"/>
              <a:t>Sử</a:t>
            </a:r>
            <a:r>
              <a:rPr lang="en-US" dirty="0"/>
              <a:t> </a:t>
            </a:r>
            <a:r>
              <a:rPr lang="en-US" dirty="0" err="1"/>
              <a:t>dụng</a:t>
            </a:r>
            <a:r>
              <a:rPr lang="en-US" dirty="0"/>
              <a:t> Where</a:t>
            </a:r>
          </a:p>
          <a:p>
            <a:pPr marL="0" indent="0">
              <a:buNone/>
            </a:pPr>
            <a:r>
              <a:rPr lang="en-US" dirty="0"/>
              <a:t>     </a:t>
            </a:r>
          </a:p>
        </p:txBody>
      </p:sp>
      <p:pic>
        <p:nvPicPr>
          <p:cNvPr id="4" name="Picture 3">
            <a:extLst>
              <a:ext uri="{FF2B5EF4-FFF2-40B4-BE49-F238E27FC236}">
                <a16:creationId xmlns:a16="http://schemas.microsoft.com/office/drawing/2014/main" id="{7E192A65-1827-48EF-B11A-E26D803E9EB2}"/>
              </a:ext>
            </a:extLst>
          </p:cNvPr>
          <p:cNvPicPr>
            <a:picLocks noChangeAspect="1"/>
          </p:cNvPicPr>
          <p:nvPr/>
        </p:nvPicPr>
        <p:blipFill>
          <a:blip r:embed="rId2"/>
          <a:stretch>
            <a:fillRect/>
          </a:stretch>
        </p:blipFill>
        <p:spPr>
          <a:xfrm>
            <a:off x="1466400" y="1990943"/>
            <a:ext cx="9259199" cy="4606972"/>
          </a:xfrm>
          <a:prstGeom prst="rect">
            <a:avLst/>
          </a:prstGeom>
        </p:spPr>
      </p:pic>
      <p:sp>
        <p:nvSpPr>
          <p:cNvPr id="5" name="Arrow: Down 4">
            <a:extLst>
              <a:ext uri="{FF2B5EF4-FFF2-40B4-BE49-F238E27FC236}">
                <a16:creationId xmlns:a16="http://schemas.microsoft.com/office/drawing/2014/main" id="{9E182E94-700E-4F4D-B105-12F8A6BA819F}"/>
              </a:ext>
            </a:extLst>
          </p:cNvPr>
          <p:cNvSpPr/>
          <p:nvPr/>
        </p:nvSpPr>
        <p:spPr>
          <a:xfrm rot="16200000">
            <a:off x="2436473" y="2768842"/>
            <a:ext cx="636104" cy="954156"/>
          </a:xfrm>
          <a:prstGeom prst="downArrow">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90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F191-66FE-4ED6-A0E8-A277D6F72272}"/>
              </a:ext>
            </a:extLst>
          </p:cNvPr>
          <p:cNvSpPr>
            <a:spLocks noGrp="1"/>
          </p:cNvSpPr>
          <p:nvPr>
            <p:ph type="title"/>
          </p:nvPr>
        </p:nvSpPr>
        <p:spPr/>
        <p:txBody>
          <a:bodyPr/>
          <a:lstStyle/>
          <a:p>
            <a:r>
              <a:rPr lang="en-US" dirty="0">
                <a:solidFill>
                  <a:srgbClr val="A9172F"/>
                </a:solidFill>
              </a:rPr>
              <a:t>Filter</a:t>
            </a:r>
          </a:p>
        </p:txBody>
      </p:sp>
      <p:sp>
        <p:nvSpPr>
          <p:cNvPr id="3" name="Content Placeholder 2">
            <a:extLst>
              <a:ext uri="{FF2B5EF4-FFF2-40B4-BE49-F238E27FC236}">
                <a16:creationId xmlns:a16="http://schemas.microsoft.com/office/drawing/2014/main" id="{C50C63CF-EB5D-49CE-8806-16F73AB03E37}"/>
              </a:ext>
            </a:extLst>
          </p:cNvPr>
          <p:cNvSpPr>
            <a:spLocks noGrp="1"/>
          </p:cNvSpPr>
          <p:nvPr>
            <p:ph idx="1"/>
          </p:nvPr>
        </p:nvSpPr>
        <p:spPr>
          <a:xfrm>
            <a:off x="838200" y="1388303"/>
            <a:ext cx="10515600" cy="652532"/>
          </a:xfrm>
        </p:spPr>
        <p:txBody>
          <a:bodyPr>
            <a:normAutofit/>
          </a:bodyPr>
          <a:lstStyle/>
          <a:p>
            <a:r>
              <a:rPr lang="en-US" dirty="0" err="1"/>
              <a:t>Ví</a:t>
            </a:r>
            <a:r>
              <a:rPr lang="en-US" dirty="0"/>
              <a:t> </a:t>
            </a:r>
            <a:r>
              <a:rPr lang="en-US" dirty="0" err="1"/>
              <a:t>dụ</a:t>
            </a:r>
            <a:r>
              <a:rPr lang="en-US" dirty="0"/>
              <a:t> 2: </a:t>
            </a:r>
            <a:r>
              <a:rPr lang="en-US" dirty="0" err="1"/>
              <a:t>Sử</a:t>
            </a:r>
            <a:r>
              <a:rPr lang="en-US" dirty="0"/>
              <a:t> </a:t>
            </a:r>
            <a:r>
              <a:rPr lang="en-US" dirty="0" err="1"/>
              <a:t>dụng</a:t>
            </a:r>
            <a:r>
              <a:rPr lang="en-US" dirty="0"/>
              <a:t> Where-Numeric Property</a:t>
            </a:r>
            <a:endParaRPr lang="en-US" dirty="0">
              <a:effectLst/>
            </a:endParaRPr>
          </a:p>
        </p:txBody>
      </p:sp>
      <p:pic>
        <p:nvPicPr>
          <p:cNvPr id="6" name="Picture 5">
            <a:extLst>
              <a:ext uri="{FF2B5EF4-FFF2-40B4-BE49-F238E27FC236}">
                <a16:creationId xmlns:a16="http://schemas.microsoft.com/office/drawing/2014/main" id="{7BED9F09-E9DF-4724-AEBC-FDB176082820}"/>
              </a:ext>
            </a:extLst>
          </p:cNvPr>
          <p:cNvPicPr>
            <a:picLocks noChangeAspect="1"/>
          </p:cNvPicPr>
          <p:nvPr/>
        </p:nvPicPr>
        <p:blipFill>
          <a:blip r:embed="rId2"/>
          <a:stretch>
            <a:fillRect/>
          </a:stretch>
        </p:blipFill>
        <p:spPr>
          <a:xfrm>
            <a:off x="1165139" y="1877048"/>
            <a:ext cx="9676190" cy="4980952"/>
          </a:xfrm>
          <a:prstGeom prst="rect">
            <a:avLst/>
          </a:prstGeom>
        </p:spPr>
      </p:pic>
      <p:sp>
        <p:nvSpPr>
          <p:cNvPr id="8" name="Arrow: Down 7">
            <a:extLst>
              <a:ext uri="{FF2B5EF4-FFF2-40B4-BE49-F238E27FC236}">
                <a16:creationId xmlns:a16="http://schemas.microsoft.com/office/drawing/2014/main" id="{98A1B836-0A80-4A4E-BD5D-49FD9F9892DF}"/>
              </a:ext>
            </a:extLst>
          </p:cNvPr>
          <p:cNvSpPr/>
          <p:nvPr/>
        </p:nvSpPr>
        <p:spPr>
          <a:xfrm rot="16200000">
            <a:off x="2211620" y="2633870"/>
            <a:ext cx="636104" cy="954156"/>
          </a:xfrm>
          <a:prstGeom prst="downArrow">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367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F191-66FE-4ED6-A0E8-A277D6F72272}"/>
              </a:ext>
            </a:extLst>
          </p:cNvPr>
          <p:cNvSpPr>
            <a:spLocks noGrp="1"/>
          </p:cNvSpPr>
          <p:nvPr>
            <p:ph type="title"/>
          </p:nvPr>
        </p:nvSpPr>
        <p:spPr/>
        <p:txBody>
          <a:bodyPr/>
          <a:lstStyle/>
          <a:p>
            <a:r>
              <a:rPr lang="en-US" dirty="0">
                <a:solidFill>
                  <a:srgbClr val="A9172F"/>
                </a:solidFill>
              </a:rPr>
              <a:t>Filter</a:t>
            </a:r>
          </a:p>
        </p:txBody>
      </p:sp>
      <p:sp>
        <p:nvSpPr>
          <p:cNvPr id="3" name="Content Placeholder 2">
            <a:extLst>
              <a:ext uri="{FF2B5EF4-FFF2-40B4-BE49-F238E27FC236}">
                <a16:creationId xmlns:a16="http://schemas.microsoft.com/office/drawing/2014/main" id="{C50C63CF-EB5D-49CE-8806-16F73AB03E37}"/>
              </a:ext>
            </a:extLst>
          </p:cNvPr>
          <p:cNvSpPr>
            <a:spLocks noGrp="1"/>
          </p:cNvSpPr>
          <p:nvPr>
            <p:ph idx="1"/>
          </p:nvPr>
        </p:nvSpPr>
        <p:spPr>
          <a:xfrm>
            <a:off x="838200" y="1388303"/>
            <a:ext cx="10515600" cy="652532"/>
          </a:xfrm>
        </p:spPr>
        <p:txBody>
          <a:bodyPr>
            <a:normAutofit/>
          </a:bodyPr>
          <a:lstStyle/>
          <a:p>
            <a:r>
              <a:rPr lang="en-US" dirty="0" err="1"/>
              <a:t>Ví</a:t>
            </a:r>
            <a:r>
              <a:rPr lang="en-US" dirty="0"/>
              <a:t> </a:t>
            </a:r>
            <a:r>
              <a:rPr lang="en-US" dirty="0" err="1"/>
              <a:t>dụ</a:t>
            </a:r>
            <a:r>
              <a:rPr lang="en-US" dirty="0"/>
              <a:t> 3: </a:t>
            </a:r>
            <a:r>
              <a:rPr lang="en-US" dirty="0" err="1"/>
              <a:t>Sử</a:t>
            </a:r>
            <a:r>
              <a:rPr lang="en-US" dirty="0"/>
              <a:t> </a:t>
            </a:r>
            <a:r>
              <a:rPr lang="en-US" dirty="0" err="1"/>
              <a:t>dụng</a:t>
            </a:r>
            <a:r>
              <a:rPr lang="en-US" dirty="0"/>
              <a:t> Where - Nested Property</a:t>
            </a:r>
            <a:endParaRPr lang="en-US" dirty="0">
              <a:effectLst/>
            </a:endParaRPr>
          </a:p>
          <a:p>
            <a:endParaRPr lang="en-US" dirty="0">
              <a:effectLst/>
            </a:endParaRPr>
          </a:p>
        </p:txBody>
      </p:sp>
      <p:pic>
        <p:nvPicPr>
          <p:cNvPr id="4" name="Picture 3">
            <a:extLst>
              <a:ext uri="{FF2B5EF4-FFF2-40B4-BE49-F238E27FC236}">
                <a16:creationId xmlns:a16="http://schemas.microsoft.com/office/drawing/2014/main" id="{7C1F49A9-73F3-41B4-A9F8-E6C4A4082331}"/>
              </a:ext>
            </a:extLst>
          </p:cNvPr>
          <p:cNvPicPr>
            <a:picLocks noChangeAspect="1"/>
          </p:cNvPicPr>
          <p:nvPr/>
        </p:nvPicPr>
        <p:blipFill>
          <a:blip r:embed="rId2"/>
          <a:stretch>
            <a:fillRect/>
          </a:stretch>
        </p:blipFill>
        <p:spPr>
          <a:xfrm>
            <a:off x="1286476" y="1899892"/>
            <a:ext cx="9619048" cy="4933333"/>
          </a:xfrm>
          <a:prstGeom prst="rect">
            <a:avLst/>
          </a:prstGeom>
        </p:spPr>
      </p:pic>
      <p:sp>
        <p:nvSpPr>
          <p:cNvPr id="6" name="Arrow: Down 5">
            <a:extLst>
              <a:ext uri="{FF2B5EF4-FFF2-40B4-BE49-F238E27FC236}">
                <a16:creationId xmlns:a16="http://schemas.microsoft.com/office/drawing/2014/main" id="{7A18E5D1-9CCF-42F2-983A-481FD2AD863F}"/>
              </a:ext>
            </a:extLst>
          </p:cNvPr>
          <p:cNvSpPr/>
          <p:nvPr/>
        </p:nvSpPr>
        <p:spPr>
          <a:xfrm rot="16200000">
            <a:off x="2286571" y="2738862"/>
            <a:ext cx="636104" cy="954156"/>
          </a:xfrm>
          <a:prstGeom prst="downArrow">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64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F191-66FE-4ED6-A0E8-A277D6F72272}"/>
              </a:ext>
            </a:extLst>
          </p:cNvPr>
          <p:cNvSpPr>
            <a:spLocks noGrp="1"/>
          </p:cNvSpPr>
          <p:nvPr>
            <p:ph type="title"/>
          </p:nvPr>
        </p:nvSpPr>
        <p:spPr/>
        <p:txBody>
          <a:bodyPr/>
          <a:lstStyle/>
          <a:p>
            <a:r>
              <a:rPr lang="en-US" dirty="0">
                <a:solidFill>
                  <a:srgbClr val="A9172F"/>
                </a:solidFill>
              </a:rPr>
              <a:t>Filter</a:t>
            </a:r>
          </a:p>
        </p:txBody>
      </p:sp>
      <p:sp>
        <p:nvSpPr>
          <p:cNvPr id="3" name="Content Placeholder 2">
            <a:extLst>
              <a:ext uri="{FF2B5EF4-FFF2-40B4-BE49-F238E27FC236}">
                <a16:creationId xmlns:a16="http://schemas.microsoft.com/office/drawing/2014/main" id="{C50C63CF-EB5D-49CE-8806-16F73AB03E37}"/>
              </a:ext>
            </a:extLst>
          </p:cNvPr>
          <p:cNvSpPr>
            <a:spLocks noGrp="1"/>
          </p:cNvSpPr>
          <p:nvPr>
            <p:ph idx="1"/>
          </p:nvPr>
        </p:nvSpPr>
        <p:spPr>
          <a:xfrm>
            <a:off x="838200" y="1388303"/>
            <a:ext cx="10515600" cy="3833054"/>
          </a:xfrm>
        </p:spPr>
        <p:txBody>
          <a:bodyPr>
            <a:normAutofit lnSpcReduction="10000"/>
          </a:bodyPr>
          <a:lstStyle/>
          <a:p>
            <a:r>
              <a:rPr lang="en-US" dirty="0" err="1"/>
              <a:t>Ví</a:t>
            </a:r>
            <a:r>
              <a:rPr lang="en-US" dirty="0"/>
              <a:t> </a:t>
            </a:r>
            <a:r>
              <a:rPr lang="en-US" dirty="0" err="1"/>
              <a:t>dụ</a:t>
            </a:r>
            <a:r>
              <a:rPr lang="en-US" dirty="0"/>
              <a:t> 4: </a:t>
            </a:r>
            <a:r>
              <a:rPr lang="en-US" dirty="0" err="1"/>
              <a:t>Sử</a:t>
            </a:r>
            <a:r>
              <a:rPr lang="en-US" dirty="0"/>
              <a:t> </a:t>
            </a:r>
            <a:r>
              <a:rPr lang="en-US" dirty="0" err="1"/>
              <a:t>dụng</a:t>
            </a:r>
            <a:r>
              <a:rPr lang="en-US" dirty="0"/>
              <a:t> </a:t>
            </a:r>
            <a:r>
              <a:rPr lang="vi-VN" dirty="0"/>
              <a:t>Where</a:t>
            </a:r>
            <a:r>
              <a:rPr lang="en-US" dirty="0"/>
              <a:t> </a:t>
            </a:r>
            <a:r>
              <a:rPr lang="vi-VN" dirty="0"/>
              <a:t>+</a:t>
            </a:r>
            <a:r>
              <a:rPr lang="en-US" dirty="0"/>
              <a:t> </a:t>
            </a:r>
            <a:r>
              <a:rPr lang="vi-VN" dirty="0"/>
              <a:t>ConstainAny</a:t>
            </a:r>
            <a:endParaRPr lang="vi-VN" dirty="0">
              <a:effectLst/>
            </a:endParaRPr>
          </a:p>
          <a:p>
            <a:pPr marL="457200" lvl="1" indent="0">
              <a:buNone/>
            </a:pPr>
            <a:r>
              <a:rPr lang="en-US" dirty="0"/>
              <a:t>//</a:t>
            </a:r>
            <a:r>
              <a:rPr lang="en-US" dirty="0" err="1"/>
              <a:t>kiểm</a:t>
            </a:r>
            <a:r>
              <a:rPr lang="en-US" dirty="0"/>
              <a:t> ta </a:t>
            </a:r>
            <a:r>
              <a:rPr lang="en-US" dirty="0" err="1"/>
              <a:t>các</a:t>
            </a:r>
            <a:r>
              <a:rPr lang="en-US" dirty="0"/>
              <a:t> </a:t>
            </a:r>
            <a:r>
              <a:rPr lang="en-US" dirty="0" err="1"/>
              <a:t>bài</a:t>
            </a:r>
            <a:r>
              <a:rPr lang="en-US" dirty="0"/>
              <a:t> </a:t>
            </a:r>
            <a:r>
              <a:rPr lang="en-US" dirty="0" err="1"/>
              <a:t>viết</a:t>
            </a:r>
            <a:r>
              <a:rPr lang="en-US" dirty="0"/>
              <a:t> </a:t>
            </a:r>
            <a:r>
              <a:rPr lang="en-US" dirty="0" err="1"/>
              <a:t>có</a:t>
            </a:r>
            <a:r>
              <a:rPr lang="en-US" dirty="0"/>
              <a:t> tag </a:t>
            </a:r>
            <a:r>
              <a:rPr lang="en-US" dirty="0" err="1"/>
              <a:t>bằng</a:t>
            </a:r>
            <a:r>
              <a:rPr lang="en-US" dirty="0"/>
              <a:t> 1 </a:t>
            </a:r>
            <a:r>
              <a:rPr lang="en-US" dirty="0" err="1"/>
              <a:t>trong</a:t>
            </a:r>
            <a:r>
              <a:rPr lang="en-US" dirty="0"/>
              <a:t> </a:t>
            </a:r>
            <a:r>
              <a:rPr lang="en-US" dirty="0" err="1"/>
              <a:t>những</a:t>
            </a:r>
            <a:r>
              <a:rPr lang="en-US" dirty="0"/>
              <a:t> </a:t>
            </a:r>
            <a:r>
              <a:rPr lang="en-US" dirty="0" err="1"/>
              <a:t>phần</a:t>
            </a:r>
            <a:r>
              <a:rPr lang="en-US" dirty="0"/>
              <a:t> </a:t>
            </a:r>
            <a:r>
              <a:rPr lang="en-US" dirty="0" err="1"/>
              <a:t>tử</a:t>
            </a:r>
            <a:r>
              <a:rPr lang="en-US" dirty="0"/>
              <a:t> </a:t>
            </a:r>
            <a:r>
              <a:rPr lang="en-US" dirty="0" err="1"/>
              <a:t>trong</a:t>
            </a:r>
            <a:r>
              <a:rPr lang="en-US" dirty="0"/>
              <a:t> </a:t>
            </a:r>
            <a:r>
              <a:rPr lang="en-US" dirty="0" err="1"/>
              <a:t>tập</a:t>
            </a:r>
            <a:r>
              <a:rPr lang="en-US" dirty="0"/>
              <a:t> (‘Development’, //’Research’)</a:t>
            </a:r>
          </a:p>
          <a:p>
            <a:pPr marL="457200" lvl="1" indent="0">
              <a:buNone/>
            </a:pPr>
            <a:r>
              <a:rPr lang="vi-VN" dirty="0"/>
              <a:t>from index 'BlogPosts/ByTags'</a:t>
            </a:r>
            <a:endParaRPr lang="vi-VN" dirty="0">
              <a:effectLst/>
            </a:endParaRPr>
          </a:p>
          <a:p>
            <a:pPr marL="457200" lvl="1" indent="0">
              <a:buNone/>
            </a:pPr>
            <a:r>
              <a:rPr lang="vi-VN" dirty="0"/>
              <a:t>where Tags IN ('Development', 'Research’)</a:t>
            </a:r>
            <a:endParaRPr lang="en-US" dirty="0"/>
          </a:p>
          <a:p>
            <a:pPr marL="457200" lvl="1" indent="0">
              <a:buNone/>
            </a:pPr>
            <a:endParaRPr lang="vi-VN" dirty="0">
              <a:effectLst/>
            </a:endParaRPr>
          </a:p>
          <a:p>
            <a:r>
              <a:rPr lang="en-US" dirty="0" err="1">
                <a:effectLst/>
              </a:rPr>
              <a:t>Ví</a:t>
            </a:r>
            <a:r>
              <a:rPr lang="en-US" dirty="0">
                <a:effectLst/>
              </a:rPr>
              <a:t> </a:t>
            </a:r>
            <a:r>
              <a:rPr lang="en-US" dirty="0" err="1">
                <a:effectLst/>
              </a:rPr>
              <a:t>dụ</a:t>
            </a:r>
            <a:r>
              <a:rPr lang="en-US" dirty="0">
                <a:effectLst/>
              </a:rPr>
              <a:t> 5: </a:t>
            </a:r>
            <a:r>
              <a:rPr lang="en-US" dirty="0" err="1">
                <a:effectLst/>
              </a:rPr>
              <a:t>S</a:t>
            </a:r>
            <a:r>
              <a:rPr lang="en-US" dirty="0" err="1"/>
              <a:t>ử</a:t>
            </a:r>
            <a:r>
              <a:rPr lang="en-US" dirty="0"/>
              <a:t> </a:t>
            </a:r>
            <a:r>
              <a:rPr lang="en-US" dirty="0" err="1"/>
              <a:t>dụng</a:t>
            </a:r>
            <a:r>
              <a:rPr lang="en-US" dirty="0"/>
              <a:t> </a:t>
            </a:r>
            <a:r>
              <a:rPr lang="vi-VN" dirty="0"/>
              <a:t>Where+ConstainAll</a:t>
            </a:r>
            <a:endParaRPr lang="vi-VN" dirty="0">
              <a:effectLst/>
            </a:endParaRPr>
          </a:p>
          <a:p>
            <a:pPr marL="457200" lvl="1" indent="0">
              <a:buNone/>
            </a:pPr>
            <a:r>
              <a:rPr lang="en-US" dirty="0"/>
              <a:t>//</a:t>
            </a:r>
            <a:r>
              <a:rPr lang="en-US" dirty="0" err="1"/>
              <a:t>kiểm</a:t>
            </a:r>
            <a:r>
              <a:rPr lang="en-US" dirty="0"/>
              <a:t> </a:t>
            </a:r>
            <a:r>
              <a:rPr lang="en-US" dirty="0" err="1"/>
              <a:t>tra</a:t>
            </a:r>
            <a:r>
              <a:rPr lang="en-US" dirty="0"/>
              <a:t> </a:t>
            </a:r>
            <a:r>
              <a:rPr lang="en-US" dirty="0" err="1"/>
              <a:t>các</a:t>
            </a:r>
            <a:r>
              <a:rPr lang="en-US" dirty="0"/>
              <a:t> </a:t>
            </a:r>
            <a:r>
              <a:rPr lang="en-US" dirty="0" err="1"/>
              <a:t>bài</a:t>
            </a:r>
            <a:r>
              <a:rPr lang="en-US" dirty="0"/>
              <a:t> </a:t>
            </a:r>
            <a:r>
              <a:rPr lang="en-US" dirty="0" err="1"/>
              <a:t>viết</a:t>
            </a:r>
            <a:r>
              <a:rPr lang="en-US" dirty="0"/>
              <a:t> </a:t>
            </a:r>
            <a:r>
              <a:rPr lang="en-US" dirty="0" err="1"/>
              <a:t>có</a:t>
            </a:r>
            <a:r>
              <a:rPr lang="en-US" dirty="0"/>
              <a:t> </a:t>
            </a:r>
            <a:r>
              <a:rPr lang="en-US" dirty="0" err="1"/>
              <a:t>hết</a:t>
            </a:r>
            <a:r>
              <a:rPr lang="en-US" dirty="0"/>
              <a:t> </a:t>
            </a:r>
            <a:r>
              <a:rPr lang="en-US" dirty="0" err="1"/>
              <a:t>các</a:t>
            </a:r>
            <a:r>
              <a:rPr lang="en-US" dirty="0"/>
              <a:t> tag </a:t>
            </a:r>
            <a:r>
              <a:rPr lang="en-US" dirty="0" err="1"/>
              <a:t>trong</a:t>
            </a:r>
            <a:r>
              <a:rPr lang="en-US" dirty="0"/>
              <a:t> </a:t>
            </a:r>
            <a:r>
              <a:rPr lang="en-US" dirty="0" err="1"/>
              <a:t>tập</a:t>
            </a:r>
            <a:r>
              <a:rPr lang="en-US" dirty="0"/>
              <a:t> (‘Development’, ‘Research’)</a:t>
            </a:r>
          </a:p>
          <a:p>
            <a:pPr marL="457200" lvl="1" indent="0">
              <a:buNone/>
            </a:pPr>
            <a:r>
              <a:rPr lang="vi-VN" dirty="0"/>
              <a:t>from index 'BlogPosts/ByTags'</a:t>
            </a:r>
            <a:endParaRPr lang="vi-VN" dirty="0">
              <a:effectLst/>
            </a:endParaRPr>
          </a:p>
          <a:p>
            <a:pPr marL="457200" lvl="1" indent="0">
              <a:buNone/>
            </a:pPr>
            <a:r>
              <a:rPr lang="vi-VN" dirty="0"/>
              <a:t>where Tags ALL IN ('Development', 'Research')</a:t>
            </a:r>
            <a:endParaRPr lang="vi-VN" dirty="0">
              <a:effectLst/>
            </a:endParaRPr>
          </a:p>
          <a:p>
            <a:endParaRPr lang="en-US" dirty="0">
              <a:effectLst/>
            </a:endParaRPr>
          </a:p>
          <a:p>
            <a:endParaRPr lang="en-US" dirty="0">
              <a:effectLst/>
            </a:endParaRPr>
          </a:p>
        </p:txBody>
      </p:sp>
      <p:sp>
        <p:nvSpPr>
          <p:cNvPr id="7" name="Arrow: Down 6">
            <a:extLst>
              <a:ext uri="{FF2B5EF4-FFF2-40B4-BE49-F238E27FC236}">
                <a16:creationId xmlns:a16="http://schemas.microsoft.com/office/drawing/2014/main" id="{37D1AF4C-ABBF-4B5D-B453-9393EB048624}"/>
              </a:ext>
            </a:extLst>
          </p:cNvPr>
          <p:cNvSpPr/>
          <p:nvPr/>
        </p:nvSpPr>
        <p:spPr>
          <a:xfrm rot="16200000">
            <a:off x="402157" y="2509700"/>
            <a:ext cx="636104" cy="954156"/>
          </a:xfrm>
          <a:prstGeom prst="downArrow">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59B278A-6434-4115-BAAB-EAD3565788B3}"/>
              </a:ext>
            </a:extLst>
          </p:cNvPr>
          <p:cNvSpPr/>
          <p:nvPr/>
        </p:nvSpPr>
        <p:spPr>
          <a:xfrm rot="16200000">
            <a:off x="402157" y="4426227"/>
            <a:ext cx="636104" cy="954156"/>
          </a:xfrm>
          <a:prstGeom prst="downArrow">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40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9"/>
                                        </p:tgtEl>
                                        <p:attrNameLst>
                                          <p:attrName>r</p:attrName>
                                        </p:attrNameLst>
                                      </p:cBhvr>
                                    </p:animRot>
                                    <p:animRot by="-240000">
                                      <p:cBhvr>
                                        <p:cTn id="13" dur="200" fill="hold">
                                          <p:stCondLst>
                                            <p:cond delay="200"/>
                                          </p:stCondLst>
                                        </p:cTn>
                                        <p:tgtEl>
                                          <p:spTgt spid="9"/>
                                        </p:tgtEl>
                                        <p:attrNameLst>
                                          <p:attrName>r</p:attrName>
                                        </p:attrNameLst>
                                      </p:cBhvr>
                                    </p:animRot>
                                    <p:animRot by="240000">
                                      <p:cBhvr>
                                        <p:cTn id="14" dur="200" fill="hold">
                                          <p:stCondLst>
                                            <p:cond delay="400"/>
                                          </p:stCondLst>
                                        </p:cTn>
                                        <p:tgtEl>
                                          <p:spTgt spid="9"/>
                                        </p:tgtEl>
                                        <p:attrNameLst>
                                          <p:attrName>r</p:attrName>
                                        </p:attrNameLst>
                                      </p:cBhvr>
                                    </p:animRot>
                                    <p:animRot by="-240000">
                                      <p:cBhvr>
                                        <p:cTn id="15" dur="200" fill="hold">
                                          <p:stCondLst>
                                            <p:cond delay="600"/>
                                          </p:stCondLst>
                                        </p:cTn>
                                        <p:tgtEl>
                                          <p:spTgt spid="9"/>
                                        </p:tgtEl>
                                        <p:attrNameLst>
                                          <p:attrName>r</p:attrName>
                                        </p:attrNameLst>
                                      </p:cBhvr>
                                    </p:animRot>
                                    <p:animRot by="120000">
                                      <p:cBhvr>
                                        <p:cTn id="16" dur="200" fill="hold">
                                          <p:stCondLst>
                                            <p:cond delay="8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F191-66FE-4ED6-A0E8-A277D6F72272}"/>
              </a:ext>
            </a:extLst>
          </p:cNvPr>
          <p:cNvSpPr>
            <a:spLocks noGrp="1"/>
          </p:cNvSpPr>
          <p:nvPr>
            <p:ph type="title"/>
          </p:nvPr>
        </p:nvSpPr>
        <p:spPr/>
        <p:txBody>
          <a:bodyPr/>
          <a:lstStyle/>
          <a:p>
            <a:r>
              <a:rPr lang="en-US" dirty="0">
                <a:solidFill>
                  <a:srgbClr val="A9172F"/>
                </a:solidFill>
              </a:rPr>
              <a:t>Filter</a:t>
            </a:r>
          </a:p>
        </p:txBody>
      </p:sp>
      <p:sp>
        <p:nvSpPr>
          <p:cNvPr id="3" name="Content Placeholder 2">
            <a:extLst>
              <a:ext uri="{FF2B5EF4-FFF2-40B4-BE49-F238E27FC236}">
                <a16:creationId xmlns:a16="http://schemas.microsoft.com/office/drawing/2014/main" id="{C50C63CF-EB5D-49CE-8806-16F73AB03E37}"/>
              </a:ext>
            </a:extLst>
          </p:cNvPr>
          <p:cNvSpPr>
            <a:spLocks noGrp="1"/>
          </p:cNvSpPr>
          <p:nvPr>
            <p:ph idx="1"/>
          </p:nvPr>
        </p:nvSpPr>
        <p:spPr>
          <a:xfrm>
            <a:off x="838200" y="1388303"/>
            <a:ext cx="10515600" cy="3833054"/>
          </a:xfrm>
        </p:spPr>
        <p:txBody>
          <a:bodyPr>
            <a:normAutofit/>
          </a:bodyPr>
          <a:lstStyle/>
          <a:p>
            <a:r>
              <a:rPr lang="en-US" dirty="0" err="1"/>
              <a:t>Ví</a:t>
            </a:r>
            <a:r>
              <a:rPr lang="en-US" dirty="0"/>
              <a:t> </a:t>
            </a:r>
            <a:r>
              <a:rPr lang="en-US" dirty="0" err="1"/>
              <a:t>dụ</a:t>
            </a:r>
            <a:r>
              <a:rPr lang="en-US" dirty="0"/>
              <a:t> 6: </a:t>
            </a:r>
            <a:r>
              <a:rPr lang="en-US" dirty="0" err="1"/>
              <a:t>Sử</a:t>
            </a:r>
            <a:r>
              <a:rPr lang="en-US" dirty="0"/>
              <a:t> </a:t>
            </a:r>
            <a:r>
              <a:rPr lang="en-US" dirty="0" err="1"/>
              <a:t>dụng</a:t>
            </a:r>
            <a:r>
              <a:rPr lang="en-US" dirty="0"/>
              <a:t> </a:t>
            </a:r>
            <a:r>
              <a:rPr lang="en-US" dirty="0" err="1"/>
              <a:t>Where+StartsWith</a:t>
            </a:r>
            <a:endParaRPr lang="en-US" dirty="0"/>
          </a:p>
          <a:p>
            <a:pPr marL="457200" lvl="1" indent="0">
              <a:buNone/>
            </a:pPr>
            <a:r>
              <a:rPr lang="en-US" dirty="0"/>
              <a:t>//</a:t>
            </a:r>
            <a:r>
              <a:rPr lang="en-US" dirty="0" err="1"/>
              <a:t>lọc</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có</a:t>
            </a:r>
            <a:r>
              <a:rPr lang="en-US" dirty="0"/>
              <a:t> </a:t>
            </a:r>
            <a:r>
              <a:rPr lang="en-US" dirty="0" err="1"/>
              <a:t>tên</a:t>
            </a:r>
            <a:r>
              <a:rPr lang="en-US" dirty="0"/>
              <a:t> </a:t>
            </a:r>
            <a:r>
              <a:rPr lang="en-US" dirty="0" err="1"/>
              <a:t>bắt</a:t>
            </a:r>
            <a:r>
              <a:rPr lang="en-US" dirty="0"/>
              <a:t> </a:t>
            </a:r>
            <a:r>
              <a:rPr lang="en-US" dirty="0" err="1"/>
              <a:t>đầu</a:t>
            </a:r>
            <a:r>
              <a:rPr lang="en-US" dirty="0"/>
              <a:t> </a:t>
            </a:r>
            <a:r>
              <a:rPr lang="en-US" dirty="0" err="1"/>
              <a:t>bằng</a:t>
            </a:r>
            <a:r>
              <a:rPr lang="en-US" dirty="0"/>
              <a:t> ‘</a:t>
            </a:r>
            <a:r>
              <a:rPr lang="en-US" dirty="0" err="1"/>
              <a:t>ch</a:t>
            </a:r>
            <a:r>
              <a:rPr lang="en-US" dirty="0"/>
              <a:t>’</a:t>
            </a:r>
          </a:p>
          <a:p>
            <a:pPr marL="457200" lvl="1" indent="0">
              <a:buNone/>
            </a:pPr>
            <a:r>
              <a:rPr lang="en-US" dirty="0"/>
              <a:t>from Products</a:t>
            </a:r>
            <a:endParaRPr lang="en-US" dirty="0">
              <a:effectLst/>
            </a:endParaRPr>
          </a:p>
          <a:p>
            <a:pPr marL="457200" lvl="1" indent="0">
              <a:buNone/>
            </a:pPr>
            <a:r>
              <a:rPr lang="en-US" dirty="0"/>
              <a:t>where </a:t>
            </a:r>
            <a:r>
              <a:rPr lang="en-US" dirty="0" err="1"/>
              <a:t>startsWith</a:t>
            </a:r>
            <a:r>
              <a:rPr lang="en-US" dirty="0"/>
              <a:t>(Name, '</a:t>
            </a:r>
            <a:r>
              <a:rPr lang="en-US" dirty="0" err="1"/>
              <a:t>ch</a:t>
            </a:r>
            <a:r>
              <a:rPr lang="en-US" dirty="0"/>
              <a:t>’)</a:t>
            </a:r>
          </a:p>
          <a:p>
            <a:pPr marL="457200" lvl="1" indent="0">
              <a:buNone/>
            </a:pPr>
            <a:endParaRPr lang="vi-VN" dirty="0">
              <a:effectLst/>
            </a:endParaRPr>
          </a:p>
          <a:p>
            <a:r>
              <a:rPr lang="en-US" dirty="0" err="1">
                <a:effectLst/>
              </a:rPr>
              <a:t>Ví</a:t>
            </a:r>
            <a:r>
              <a:rPr lang="en-US" dirty="0">
                <a:effectLst/>
              </a:rPr>
              <a:t> </a:t>
            </a:r>
            <a:r>
              <a:rPr lang="en-US" dirty="0" err="1">
                <a:effectLst/>
              </a:rPr>
              <a:t>dụ</a:t>
            </a:r>
            <a:r>
              <a:rPr lang="en-US" dirty="0">
                <a:effectLst/>
              </a:rPr>
              <a:t> 7: </a:t>
            </a:r>
            <a:r>
              <a:rPr lang="en-US" dirty="0" err="1">
                <a:effectLst/>
              </a:rPr>
              <a:t>S</a:t>
            </a:r>
            <a:r>
              <a:rPr lang="en-US" dirty="0" err="1"/>
              <a:t>ử</a:t>
            </a:r>
            <a:r>
              <a:rPr lang="en-US" dirty="0"/>
              <a:t> </a:t>
            </a:r>
            <a:r>
              <a:rPr lang="en-US" dirty="0" err="1"/>
              <a:t>dụng</a:t>
            </a:r>
            <a:r>
              <a:rPr lang="en-US" dirty="0"/>
              <a:t> </a:t>
            </a:r>
            <a:r>
              <a:rPr lang="en-US" dirty="0" err="1"/>
              <a:t>Where+EndsWith</a:t>
            </a:r>
            <a:endParaRPr lang="en-US" dirty="0">
              <a:effectLst/>
            </a:endParaRPr>
          </a:p>
          <a:p>
            <a:pPr marL="457200" lvl="1" indent="0">
              <a:buNone/>
            </a:pPr>
            <a:r>
              <a:rPr lang="en-US" dirty="0"/>
              <a:t>//</a:t>
            </a:r>
            <a:r>
              <a:rPr lang="en-US" dirty="0" err="1"/>
              <a:t>lọc</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có</a:t>
            </a:r>
            <a:r>
              <a:rPr lang="en-US" dirty="0"/>
              <a:t> </a:t>
            </a:r>
            <a:r>
              <a:rPr lang="en-US" dirty="0" err="1"/>
              <a:t>tên</a:t>
            </a:r>
            <a:r>
              <a:rPr lang="en-US" dirty="0"/>
              <a:t> </a:t>
            </a:r>
            <a:r>
              <a:rPr lang="en-US" dirty="0" err="1"/>
              <a:t>kết</a:t>
            </a:r>
            <a:r>
              <a:rPr lang="en-US" dirty="0"/>
              <a:t> </a:t>
            </a:r>
            <a:r>
              <a:rPr lang="en-US" dirty="0" err="1"/>
              <a:t>thúc</a:t>
            </a:r>
            <a:r>
              <a:rPr lang="en-US" dirty="0"/>
              <a:t> </a:t>
            </a:r>
            <a:r>
              <a:rPr lang="en-US" dirty="0" err="1"/>
              <a:t>bằng</a:t>
            </a:r>
            <a:r>
              <a:rPr lang="en-US" dirty="0"/>
              <a:t> ‘ra’</a:t>
            </a:r>
          </a:p>
          <a:p>
            <a:pPr marL="457200" lvl="1" indent="0">
              <a:buNone/>
            </a:pPr>
            <a:r>
              <a:rPr lang="en-US" dirty="0"/>
              <a:t>from Products</a:t>
            </a:r>
            <a:endParaRPr lang="en-US" dirty="0">
              <a:effectLst/>
            </a:endParaRPr>
          </a:p>
          <a:p>
            <a:pPr marL="457200" lvl="1" indent="0">
              <a:buNone/>
            </a:pPr>
            <a:r>
              <a:rPr lang="en-US" dirty="0"/>
              <a:t>where </a:t>
            </a:r>
            <a:r>
              <a:rPr lang="en-US" dirty="0" err="1"/>
              <a:t>endsWith</a:t>
            </a:r>
            <a:r>
              <a:rPr lang="en-US" dirty="0"/>
              <a:t>(Name, 'ra')</a:t>
            </a:r>
            <a:endParaRPr lang="en-US" dirty="0">
              <a:effectLst/>
            </a:endParaRPr>
          </a:p>
          <a:p>
            <a:pPr marL="0" indent="0">
              <a:buNone/>
            </a:pPr>
            <a:endParaRPr lang="vi-VN" dirty="0">
              <a:effectLst/>
            </a:endParaRPr>
          </a:p>
          <a:p>
            <a:endParaRPr lang="en-US" dirty="0">
              <a:effectLst/>
            </a:endParaRPr>
          </a:p>
          <a:p>
            <a:endParaRPr lang="en-US" dirty="0">
              <a:effectLst/>
            </a:endParaRPr>
          </a:p>
        </p:txBody>
      </p:sp>
      <p:sp>
        <p:nvSpPr>
          <p:cNvPr id="6" name="Arrow: Down 5">
            <a:extLst>
              <a:ext uri="{FF2B5EF4-FFF2-40B4-BE49-F238E27FC236}">
                <a16:creationId xmlns:a16="http://schemas.microsoft.com/office/drawing/2014/main" id="{D5655021-21BB-4D80-A0BB-074895C5A117}"/>
              </a:ext>
            </a:extLst>
          </p:cNvPr>
          <p:cNvSpPr/>
          <p:nvPr/>
        </p:nvSpPr>
        <p:spPr>
          <a:xfrm rot="16200000">
            <a:off x="420156" y="2342840"/>
            <a:ext cx="636104" cy="954156"/>
          </a:xfrm>
          <a:prstGeom prst="downArrow">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38C6E432-645D-4A20-9D26-006589226848}"/>
              </a:ext>
            </a:extLst>
          </p:cNvPr>
          <p:cNvSpPr/>
          <p:nvPr/>
        </p:nvSpPr>
        <p:spPr>
          <a:xfrm rot="16200000">
            <a:off x="420156" y="4426227"/>
            <a:ext cx="636104" cy="954156"/>
          </a:xfrm>
          <a:prstGeom prst="downArrow">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94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6"/>
                                        </p:tgtEl>
                                        <p:attrNameLst>
                                          <p:attrName>r</p:attrName>
                                        </p:attrNameLst>
                                      </p:cBhvr>
                                    </p:animRot>
                                    <p:animRot by="-240000">
                                      <p:cBhvr>
                                        <p:cTn id="7" dur="200" fill="hold">
                                          <p:stCondLst>
                                            <p:cond delay="200"/>
                                          </p:stCondLst>
                                        </p:cTn>
                                        <p:tgtEl>
                                          <p:spTgt spid="6"/>
                                        </p:tgtEl>
                                        <p:attrNameLst>
                                          <p:attrName>r</p:attrName>
                                        </p:attrNameLst>
                                      </p:cBhvr>
                                    </p:animRot>
                                    <p:animRot by="240000">
                                      <p:cBhvr>
                                        <p:cTn id="8" dur="200" fill="hold">
                                          <p:stCondLst>
                                            <p:cond delay="400"/>
                                          </p:stCondLst>
                                        </p:cTn>
                                        <p:tgtEl>
                                          <p:spTgt spid="6"/>
                                        </p:tgtEl>
                                        <p:attrNameLst>
                                          <p:attrName>r</p:attrName>
                                        </p:attrNameLst>
                                      </p:cBhvr>
                                    </p:animRot>
                                    <p:animRot by="-240000">
                                      <p:cBhvr>
                                        <p:cTn id="9" dur="200" fill="hold">
                                          <p:stCondLst>
                                            <p:cond delay="600"/>
                                          </p:stCondLst>
                                        </p:cTn>
                                        <p:tgtEl>
                                          <p:spTgt spid="6"/>
                                        </p:tgtEl>
                                        <p:attrNameLst>
                                          <p:attrName>r</p:attrName>
                                        </p:attrNameLst>
                                      </p:cBhvr>
                                    </p:animRot>
                                    <p:animRot by="120000">
                                      <p:cBhvr>
                                        <p:cTn id="10" dur="200" fill="hold">
                                          <p:stCondLst>
                                            <p:cond delay="800"/>
                                          </p:stCondLst>
                                        </p:cTn>
                                        <p:tgtEl>
                                          <p:spTgt spid="6"/>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7"/>
                                        </p:tgtEl>
                                        <p:attrNameLst>
                                          <p:attrName>r</p:attrName>
                                        </p:attrNameLst>
                                      </p:cBhvr>
                                    </p:animRot>
                                    <p:animRot by="-240000">
                                      <p:cBhvr>
                                        <p:cTn id="13" dur="200" fill="hold">
                                          <p:stCondLst>
                                            <p:cond delay="200"/>
                                          </p:stCondLst>
                                        </p:cTn>
                                        <p:tgtEl>
                                          <p:spTgt spid="7"/>
                                        </p:tgtEl>
                                        <p:attrNameLst>
                                          <p:attrName>r</p:attrName>
                                        </p:attrNameLst>
                                      </p:cBhvr>
                                    </p:animRot>
                                    <p:animRot by="240000">
                                      <p:cBhvr>
                                        <p:cTn id="14" dur="200" fill="hold">
                                          <p:stCondLst>
                                            <p:cond delay="400"/>
                                          </p:stCondLst>
                                        </p:cTn>
                                        <p:tgtEl>
                                          <p:spTgt spid="7"/>
                                        </p:tgtEl>
                                        <p:attrNameLst>
                                          <p:attrName>r</p:attrName>
                                        </p:attrNameLst>
                                      </p:cBhvr>
                                    </p:animRot>
                                    <p:animRot by="-240000">
                                      <p:cBhvr>
                                        <p:cTn id="15" dur="200" fill="hold">
                                          <p:stCondLst>
                                            <p:cond delay="600"/>
                                          </p:stCondLst>
                                        </p:cTn>
                                        <p:tgtEl>
                                          <p:spTgt spid="7"/>
                                        </p:tgtEl>
                                        <p:attrNameLst>
                                          <p:attrName>r</p:attrName>
                                        </p:attrNameLst>
                                      </p:cBhvr>
                                    </p:animRot>
                                    <p:animRot by="120000">
                                      <p:cBhvr>
                                        <p:cTn id="16"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22B2-D440-4384-8388-7B280EECAAB1}"/>
              </a:ext>
            </a:extLst>
          </p:cNvPr>
          <p:cNvSpPr>
            <a:spLocks noGrp="1"/>
          </p:cNvSpPr>
          <p:nvPr>
            <p:ph type="title"/>
          </p:nvPr>
        </p:nvSpPr>
        <p:spPr/>
        <p:txBody>
          <a:bodyPr/>
          <a:lstStyle/>
          <a:p>
            <a:r>
              <a:rPr lang="en-US" dirty="0">
                <a:solidFill>
                  <a:srgbClr val="A9172F"/>
                </a:solidFill>
              </a:rPr>
              <a:t>Paging</a:t>
            </a:r>
          </a:p>
        </p:txBody>
      </p:sp>
      <p:sp>
        <p:nvSpPr>
          <p:cNvPr id="3" name="Content Placeholder 2">
            <a:extLst>
              <a:ext uri="{FF2B5EF4-FFF2-40B4-BE49-F238E27FC236}">
                <a16:creationId xmlns:a16="http://schemas.microsoft.com/office/drawing/2014/main" id="{986106C0-8E50-433D-BE34-644471372E71}"/>
              </a:ext>
            </a:extLst>
          </p:cNvPr>
          <p:cNvSpPr>
            <a:spLocks noGrp="1"/>
          </p:cNvSpPr>
          <p:nvPr>
            <p:ph idx="1"/>
          </p:nvPr>
        </p:nvSpPr>
        <p:spPr/>
        <p:txBody>
          <a:bodyPr/>
          <a:lstStyle/>
          <a:p>
            <a:r>
              <a:rPr lang="vi-VN" dirty="0"/>
              <a:t>Paging, hoặc pagination, là quá trình chia tách một tập dữ liệu vào các trang, đọc một trang một lúc. Điều này là hữu ích cho việc tối ưu hóa băng thông sử dụng lưu lượng truy cập và phần cứng hoặc chỉ đơn giản là vì không có người có thể xử lý một lượng lớn dữ liệu cùng một lúc</a:t>
            </a:r>
            <a:endParaRPr lang="en-US" dirty="0"/>
          </a:p>
        </p:txBody>
      </p:sp>
    </p:spTree>
    <p:extLst>
      <p:ext uri="{BB962C8B-B14F-4D97-AF65-F5344CB8AC3E}">
        <p14:creationId xmlns:p14="http://schemas.microsoft.com/office/powerpoint/2010/main" val="38021109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EA2E-B2ED-4BEB-9AD7-B56899158276}"/>
              </a:ext>
            </a:extLst>
          </p:cNvPr>
          <p:cNvSpPr>
            <a:spLocks noGrp="1"/>
          </p:cNvSpPr>
          <p:nvPr>
            <p:ph type="title"/>
          </p:nvPr>
        </p:nvSpPr>
        <p:spPr/>
        <p:txBody>
          <a:bodyPr/>
          <a:lstStyle/>
          <a:p>
            <a:r>
              <a:rPr lang="en-US" dirty="0">
                <a:solidFill>
                  <a:srgbClr val="A9172F"/>
                </a:solidFill>
              </a:rPr>
              <a:t>Distinct</a:t>
            </a:r>
          </a:p>
        </p:txBody>
      </p:sp>
      <p:sp>
        <p:nvSpPr>
          <p:cNvPr id="3" name="Content Placeholder 2">
            <a:extLst>
              <a:ext uri="{FF2B5EF4-FFF2-40B4-BE49-F238E27FC236}">
                <a16:creationId xmlns:a16="http://schemas.microsoft.com/office/drawing/2014/main" id="{2D6E8E80-BC9D-4AB5-8903-17BF503BA724}"/>
              </a:ext>
            </a:extLst>
          </p:cNvPr>
          <p:cNvSpPr>
            <a:spLocks noGrp="1"/>
          </p:cNvSpPr>
          <p:nvPr>
            <p:ph idx="1"/>
          </p:nvPr>
        </p:nvSpPr>
        <p:spPr>
          <a:xfrm>
            <a:off x="705678" y="1414808"/>
            <a:ext cx="10515600" cy="4351338"/>
          </a:xfrm>
        </p:spPr>
        <p:txBody>
          <a:bodyPr/>
          <a:lstStyle/>
          <a:p>
            <a:r>
              <a:rPr lang="vi-VN" dirty="0"/>
              <a:t>Phương </a:t>
            </a:r>
            <a:r>
              <a:rPr lang="en-US" dirty="0" err="1"/>
              <a:t>thức</a:t>
            </a:r>
            <a:r>
              <a:rPr lang="vi-VN" dirty="0"/>
              <a:t> này cho phép bạn loại bỏ kết quả trùng lặp.</a:t>
            </a:r>
            <a:endParaRPr lang="vi-VN" dirty="0">
              <a:effectLst/>
            </a:endParaRPr>
          </a:p>
          <a:p>
            <a:endParaRPr lang="en-US" dirty="0"/>
          </a:p>
        </p:txBody>
      </p:sp>
      <p:pic>
        <p:nvPicPr>
          <p:cNvPr id="4" name="Picture 3">
            <a:extLst>
              <a:ext uri="{FF2B5EF4-FFF2-40B4-BE49-F238E27FC236}">
                <a16:creationId xmlns:a16="http://schemas.microsoft.com/office/drawing/2014/main" id="{3F2D2751-CC4E-4E63-907B-4982F7326D8F}"/>
              </a:ext>
            </a:extLst>
          </p:cNvPr>
          <p:cNvPicPr>
            <a:picLocks noChangeAspect="1"/>
          </p:cNvPicPr>
          <p:nvPr/>
        </p:nvPicPr>
        <p:blipFill>
          <a:blip r:embed="rId2"/>
          <a:stretch>
            <a:fillRect/>
          </a:stretch>
        </p:blipFill>
        <p:spPr>
          <a:xfrm>
            <a:off x="1262666" y="1924667"/>
            <a:ext cx="9666667" cy="4933333"/>
          </a:xfrm>
          <a:prstGeom prst="rect">
            <a:avLst/>
          </a:prstGeom>
        </p:spPr>
      </p:pic>
      <p:sp>
        <p:nvSpPr>
          <p:cNvPr id="5" name="Arrow: Down 4">
            <a:extLst>
              <a:ext uri="{FF2B5EF4-FFF2-40B4-BE49-F238E27FC236}">
                <a16:creationId xmlns:a16="http://schemas.microsoft.com/office/drawing/2014/main" id="{20F8A72C-F906-4AD6-824A-85390E30F301}"/>
              </a:ext>
            </a:extLst>
          </p:cNvPr>
          <p:cNvSpPr/>
          <p:nvPr/>
        </p:nvSpPr>
        <p:spPr>
          <a:xfrm rot="10800000">
            <a:off x="4105052" y="3251339"/>
            <a:ext cx="636104" cy="954156"/>
          </a:xfrm>
          <a:prstGeom prst="downArrow">
            <a:avLst/>
          </a:prstGeom>
          <a:solidFill>
            <a:srgbClr val="FF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83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grpId="0" nodeType="withEffect">
                                  <p:stCondLst>
                                    <p:cond delay="0"/>
                                  </p:stCondLst>
                                  <p:childTnLst>
                                    <p:animRot by="120000">
                                      <p:cBhvr>
                                        <p:cTn id="6" dur="100" fill="hold">
                                          <p:stCondLst>
                                            <p:cond delay="0"/>
                                          </p:stCondLst>
                                        </p:cTn>
                                        <p:tgtEl>
                                          <p:spTgt spid="5"/>
                                        </p:tgtEl>
                                        <p:attrNameLst>
                                          <p:attrName>r</p:attrName>
                                        </p:attrNameLst>
                                      </p:cBhvr>
                                    </p:animRot>
                                    <p:animRot by="-240000">
                                      <p:cBhvr>
                                        <p:cTn id="7" dur="200" fill="hold">
                                          <p:stCondLst>
                                            <p:cond delay="200"/>
                                          </p:stCondLst>
                                        </p:cTn>
                                        <p:tgtEl>
                                          <p:spTgt spid="5"/>
                                        </p:tgtEl>
                                        <p:attrNameLst>
                                          <p:attrName>r</p:attrName>
                                        </p:attrNameLst>
                                      </p:cBhvr>
                                    </p:animRot>
                                    <p:animRot by="240000">
                                      <p:cBhvr>
                                        <p:cTn id="8" dur="200" fill="hold">
                                          <p:stCondLst>
                                            <p:cond delay="400"/>
                                          </p:stCondLst>
                                        </p:cTn>
                                        <p:tgtEl>
                                          <p:spTgt spid="5"/>
                                        </p:tgtEl>
                                        <p:attrNameLst>
                                          <p:attrName>r</p:attrName>
                                        </p:attrNameLst>
                                      </p:cBhvr>
                                    </p:animRot>
                                    <p:animRot by="-240000">
                                      <p:cBhvr>
                                        <p:cTn id="9" dur="200" fill="hold">
                                          <p:stCondLst>
                                            <p:cond delay="600"/>
                                          </p:stCondLst>
                                        </p:cTn>
                                        <p:tgtEl>
                                          <p:spTgt spid="5"/>
                                        </p:tgtEl>
                                        <p:attrNameLst>
                                          <p:attrName>r</p:attrName>
                                        </p:attrNameLst>
                                      </p:cBhvr>
                                    </p:animRot>
                                    <p:animRot by="120000">
                                      <p:cBhvr>
                                        <p:cTn id="10"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3EBD-1C45-4700-8D5B-F292B025FE0D}"/>
              </a:ext>
            </a:extLst>
          </p:cNvPr>
          <p:cNvSpPr>
            <a:spLocks noGrp="1"/>
          </p:cNvSpPr>
          <p:nvPr>
            <p:ph type="title"/>
          </p:nvPr>
        </p:nvSpPr>
        <p:spPr/>
        <p:txBody>
          <a:bodyPr/>
          <a:lstStyle/>
          <a:p>
            <a:r>
              <a:rPr lang="en-US" dirty="0">
                <a:solidFill>
                  <a:srgbClr val="A9172F"/>
                </a:solidFill>
              </a:rPr>
              <a:t>Searching</a:t>
            </a:r>
          </a:p>
        </p:txBody>
      </p:sp>
      <p:sp>
        <p:nvSpPr>
          <p:cNvPr id="3" name="Content Placeholder 2">
            <a:extLst>
              <a:ext uri="{FF2B5EF4-FFF2-40B4-BE49-F238E27FC236}">
                <a16:creationId xmlns:a16="http://schemas.microsoft.com/office/drawing/2014/main" id="{E031B7B7-BBEC-4F94-AD3F-3A71D61154C9}"/>
              </a:ext>
            </a:extLst>
          </p:cNvPr>
          <p:cNvSpPr>
            <a:spLocks noGrp="1"/>
          </p:cNvSpPr>
          <p:nvPr>
            <p:ph idx="1"/>
          </p:nvPr>
        </p:nvSpPr>
        <p:spPr/>
        <p:txBody>
          <a:bodyPr/>
          <a:lstStyle/>
          <a:p>
            <a:pPr marL="457200" lvl="1" indent="0">
              <a:buNone/>
            </a:pPr>
            <a:r>
              <a:rPr lang="en-US" dirty="0"/>
              <a:t>//</a:t>
            </a:r>
            <a:r>
              <a:rPr lang="en-US" dirty="0" err="1"/>
              <a:t>tìm</a:t>
            </a:r>
            <a:r>
              <a:rPr lang="en-US" dirty="0"/>
              <a:t> user </a:t>
            </a:r>
            <a:r>
              <a:rPr lang="en-US" dirty="0" err="1"/>
              <a:t>có</a:t>
            </a:r>
            <a:r>
              <a:rPr lang="en-US" dirty="0"/>
              <a:t> </a:t>
            </a:r>
            <a:r>
              <a:rPr lang="en-US" dirty="0" err="1"/>
              <a:t>tên</a:t>
            </a:r>
            <a:r>
              <a:rPr lang="en-US" dirty="0"/>
              <a:t> John Adam</a:t>
            </a:r>
          </a:p>
          <a:p>
            <a:pPr marL="457200" lvl="1" indent="0">
              <a:buNone/>
            </a:pPr>
            <a:r>
              <a:rPr lang="en-US" dirty="0"/>
              <a:t>from Users</a:t>
            </a:r>
            <a:endParaRPr lang="en-US" dirty="0">
              <a:effectLst/>
            </a:endParaRPr>
          </a:p>
          <a:p>
            <a:pPr marL="457200" lvl="1" indent="0">
              <a:buNone/>
            </a:pPr>
            <a:r>
              <a:rPr lang="en-US" dirty="0"/>
              <a:t>where search(Name, 'John Adam')</a:t>
            </a:r>
            <a:endParaRPr lang="en-US" dirty="0">
              <a:effectLst/>
            </a:endParaRPr>
          </a:p>
        </p:txBody>
      </p:sp>
    </p:spTree>
    <p:extLst>
      <p:ext uri="{BB962C8B-B14F-4D97-AF65-F5344CB8AC3E}">
        <p14:creationId xmlns:p14="http://schemas.microsoft.com/office/powerpoint/2010/main" val="2007851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7BFB6-E0F2-45AD-ACAF-E9756F393988}"/>
              </a:ext>
            </a:extLst>
          </p:cNvPr>
          <p:cNvSpPr>
            <a:spLocks noGrp="1"/>
          </p:cNvSpPr>
          <p:nvPr>
            <p:ph type="title"/>
          </p:nvPr>
        </p:nvSpPr>
        <p:spPr/>
        <p:txBody>
          <a:bodyPr/>
          <a:lstStyle/>
          <a:p>
            <a:r>
              <a:rPr lang="en-US" dirty="0" err="1">
                <a:solidFill>
                  <a:srgbClr val="A9172F"/>
                </a:solidFill>
              </a:rPr>
              <a:t>Cách</a:t>
            </a:r>
            <a:r>
              <a:rPr lang="en-US" dirty="0">
                <a:solidFill>
                  <a:srgbClr val="A9172F"/>
                </a:solidFill>
              </a:rPr>
              <a:t> </a:t>
            </a:r>
            <a:r>
              <a:rPr lang="en-US" dirty="0" err="1">
                <a:solidFill>
                  <a:srgbClr val="A9172F"/>
                </a:solidFill>
              </a:rPr>
              <a:t>truy</a:t>
            </a:r>
            <a:r>
              <a:rPr lang="en-US" dirty="0">
                <a:solidFill>
                  <a:srgbClr val="A9172F"/>
                </a:solidFill>
              </a:rPr>
              <a:t> </a:t>
            </a:r>
            <a:r>
              <a:rPr lang="en-US" dirty="0" err="1">
                <a:solidFill>
                  <a:srgbClr val="A9172F"/>
                </a:solidFill>
              </a:rPr>
              <a:t>vấn</a:t>
            </a:r>
            <a:r>
              <a:rPr lang="en-US" dirty="0">
                <a:solidFill>
                  <a:srgbClr val="A9172F"/>
                </a:solidFill>
              </a:rPr>
              <a:t> </a:t>
            </a:r>
            <a:r>
              <a:rPr lang="en-US" dirty="0" err="1">
                <a:solidFill>
                  <a:srgbClr val="A9172F"/>
                </a:solidFill>
              </a:rPr>
              <a:t>và</a:t>
            </a:r>
            <a:r>
              <a:rPr lang="en-US" dirty="0">
                <a:solidFill>
                  <a:srgbClr val="A9172F"/>
                </a:solidFill>
              </a:rPr>
              <a:t> </a:t>
            </a:r>
            <a:r>
              <a:rPr lang="en-US" dirty="0" err="1">
                <a:solidFill>
                  <a:srgbClr val="A9172F"/>
                </a:solidFill>
              </a:rPr>
              <a:t>xử</a:t>
            </a:r>
            <a:r>
              <a:rPr lang="en-US" dirty="0">
                <a:solidFill>
                  <a:srgbClr val="A9172F"/>
                </a:solidFill>
              </a:rPr>
              <a:t> </a:t>
            </a:r>
            <a:r>
              <a:rPr lang="en-US" dirty="0" err="1">
                <a:solidFill>
                  <a:srgbClr val="A9172F"/>
                </a:solidFill>
              </a:rPr>
              <a:t>lý</a:t>
            </a:r>
            <a:r>
              <a:rPr lang="en-US" dirty="0">
                <a:solidFill>
                  <a:srgbClr val="A9172F"/>
                </a:solidFill>
              </a:rPr>
              <a:t> </a:t>
            </a:r>
            <a:r>
              <a:rPr lang="en-US" dirty="0" err="1">
                <a:solidFill>
                  <a:srgbClr val="A9172F"/>
                </a:solidFill>
              </a:rPr>
              <a:t>dữ</a:t>
            </a:r>
            <a:r>
              <a:rPr lang="en-US" dirty="0">
                <a:solidFill>
                  <a:srgbClr val="A9172F"/>
                </a:solidFill>
              </a:rPr>
              <a:t> </a:t>
            </a:r>
            <a:r>
              <a:rPr lang="en-US" dirty="0" err="1">
                <a:solidFill>
                  <a:srgbClr val="A9172F"/>
                </a:solidFill>
              </a:rPr>
              <a:t>liệu</a:t>
            </a:r>
            <a:r>
              <a:rPr lang="en-US" dirty="0">
                <a:solidFill>
                  <a:srgbClr val="A9172F"/>
                </a:solidFill>
              </a:rPr>
              <a:t> </a:t>
            </a:r>
            <a:r>
              <a:rPr lang="en-US" dirty="0" err="1">
                <a:solidFill>
                  <a:srgbClr val="A9172F"/>
                </a:solidFill>
              </a:rPr>
              <a:t>của</a:t>
            </a:r>
            <a:r>
              <a:rPr lang="en-US" dirty="0">
                <a:solidFill>
                  <a:srgbClr val="A9172F"/>
                </a:solidFill>
              </a:rPr>
              <a:t> </a:t>
            </a:r>
            <a:r>
              <a:rPr lang="en-US" dirty="0" err="1">
                <a:solidFill>
                  <a:srgbClr val="A9172F"/>
                </a:solidFill>
              </a:rPr>
              <a:t>RavenDB</a:t>
            </a:r>
            <a:r>
              <a:rPr lang="en-US" dirty="0">
                <a:solidFill>
                  <a:srgbClr val="A9172F"/>
                </a:solidFill>
              </a:rPr>
              <a:t> </a:t>
            </a:r>
            <a:r>
              <a:rPr lang="en-US" dirty="0" err="1">
                <a:solidFill>
                  <a:srgbClr val="A9172F"/>
                </a:solidFill>
              </a:rPr>
              <a:t>trên</a:t>
            </a:r>
            <a:r>
              <a:rPr lang="en-US" dirty="0">
                <a:solidFill>
                  <a:srgbClr val="A9172F"/>
                </a:solidFill>
              </a:rPr>
              <a:t> C#</a:t>
            </a:r>
          </a:p>
        </p:txBody>
      </p:sp>
      <p:pic>
        <p:nvPicPr>
          <p:cNvPr id="5" name="Content Placeholder 4">
            <a:extLst>
              <a:ext uri="{FF2B5EF4-FFF2-40B4-BE49-F238E27FC236}">
                <a16:creationId xmlns:a16="http://schemas.microsoft.com/office/drawing/2014/main" id="{92ACEE3A-9253-411B-9370-540000DCD8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1690688"/>
            <a:ext cx="4351338" cy="4351338"/>
          </a:xfrm>
        </p:spPr>
      </p:pic>
      <p:pic>
        <p:nvPicPr>
          <p:cNvPr id="7" name="Picture 6">
            <a:extLst>
              <a:ext uri="{FF2B5EF4-FFF2-40B4-BE49-F238E27FC236}">
                <a16:creationId xmlns:a16="http://schemas.microsoft.com/office/drawing/2014/main" id="{83D4DA10-6FA5-410B-8CF3-43A4AC9541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19" y="3429000"/>
            <a:ext cx="4381500" cy="942975"/>
          </a:xfrm>
          <a:prstGeom prst="rect">
            <a:avLst/>
          </a:prstGeom>
        </p:spPr>
      </p:pic>
      <p:sp>
        <p:nvSpPr>
          <p:cNvPr id="6" name="Rectangle 5">
            <a:extLst>
              <a:ext uri="{FF2B5EF4-FFF2-40B4-BE49-F238E27FC236}">
                <a16:creationId xmlns:a16="http://schemas.microsoft.com/office/drawing/2014/main" id="{B6876664-80AB-4894-90A1-314EB88A04FD}"/>
              </a:ext>
            </a:extLst>
          </p:cNvPr>
          <p:cNvSpPr/>
          <p:nvPr/>
        </p:nvSpPr>
        <p:spPr>
          <a:xfrm flipH="1">
            <a:off x="782542" y="437753"/>
            <a:ext cx="45719" cy="1180306"/>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708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63A77-3943-45A2-96F4-661497835DFF}"/>
              </a:ext>
            </a:extLst>
          </p:cNvPr>
          <p:cNvSpPr>
            <a:spLocks noGrp="1"/>
          </p:cNvSpPr>
          <p:nvPr>
            <p:ph type="title"/>
          </p:nvPr>
        </p:nvSpPr>
        <p:spPr/>
        <p:txBody>
          <a:bodyPr/>
          <a:lstStyle/>
          <a:p>
            <a:r>
              <a:rPr lang="en-US" dirty="0" err="1">
                <a:solidFill>
                  <a:srgbClr val="A9172F"/>
                </a:solidFill>
              </a:rPr>
              <a:t>Các</a:t>
            </a:r>
            <a:r>
              <a:rPr lang="en-US" dirty="0">
                <a:solidFill>
                  <a:srgbClr val="A9172F"/>
                </a:solidFill>
              </a:rPr>
              <a:t> </a:t>
            </a:r>
            <a:r>
              <a:rPr lang="en-US" dirty="0" err="1">
                <a:solidFill>
                  <a:srgbClr val="A9172F"/>
                </a:solidFill>
              </a:rPr>
              <a:t>thành</a:t>
            </a:r>
            <a:r>
              <a:rPr lang="en-US" dirty="0">
                <a:solidFill>
                  <a:srgbClr val="A9172F"/>
                </a:solidFill>
              </a:rPr>
              <a:t> </a:t>
            </a:r>
            <a:r>
              <a:rPr lang="en-US" dirty="0" err="1">
                <a:solidFill>
                  <a:srgbClr val="A9172F"/>
                </a:solidFill>
              </a:rPr>
              <a:t>phần</a:t>
            </a:r>
            <a:r>
              <a:rPr lang="en-US" dirty="0">
                <a:solidFill>
                  <a:srgbClr val="A9172F"/>
                </a:solidFill>
              </a:rPr>
              <a:t> </a:t>
            </a:r>
            <a:r>
              <a:rPr lang="en-US" dirty="0" err="1">
                <a:solidFill>
                  <a:srgbClr val="A9172F"/>
                </a:solidFill>
              </a:rPr>
              <a:t>quan</a:t>
            </a:r>
            <a:r>
              <a:rPr lang="en-US" dirty="0">
                <a:solidFill>
                  <a:srgbClr val="A9172F"/>
                </a:solidFill>
              </a:rPr>
              <a:t> </a:t>
            </a:r>
            <a:r>
              <a:rPr lang="en-US" dirty="0" err="1">
                <a:solidFill>
                  <a:srgbClr val="A9172F"/>
                </a:solidFill>
              </a:rPr>
              <a:t>trọng</a:t>
            </a:r>
            <a:endParaRPr lang="en-US" dirty="0">
              <a:solidFill>
                <a:srgbClr val="A9172F"/>
              </a:solidFill>
            </a:endParaRPr>
          </a:p>
        </p:txBody>
      </p:sp>
      <p:sp>
        <p:nvSpPr>
          <p:cNvPr id="3" name="Content Placeholder 2">
            <a:extLst>
              <a:ext uri="{FF2B5EF4-FFF2-40B4-BE49-F238E27FC236}">
                <a16:creationId xmlns:a16="http://schemas.microsoft.com/office/drawing/2014/main" id="{BDB705AA-CD32-46DE-9AFA-43E15E331373}"/>
              </a:ext>
            </a:extLst>
          </p:cNvPr>
          <p:cNvSpPr>
            <a:spLocks noGrp="1"/>
          </p:cNvSpPr>
          <p:nvPr>
            <p:ph idx="1"/>
          </p:nvPr>
        </p:nvSpPr>
        <p:spPr/>
        <p:txBody>
          <a:bodyPr/>
          <a:lstStyle/>
          <a:p>
            <a:pPr marL="0" indent="0">
              <a:buNone/>
            </a:pPr>
            <a:r>
              <a:rPr lang="en-US" dirty="0"/>
              <a:t>Tr</a:t>
            </a:r>
            <a:r>
              <a:rPr lang="vi-VN" dirty="0"/>
              <a:t>ư</a:t>
            </a:r>
            <a:r>
              <a:rPr lang="en-US" dirty="0" err="1"/>
              <a:t>ớc</a:t>
            </a:r>
            <a:r>
              <a:rPr lang="en-US" dirty="0"/>
              <a:t> </a:t>
            </a:r>
            <a:r>
              <a:rPr lang="en-US" dirty="0" err="1"/>
              <a:t>khi</a:t>
            </a:r>
            <a:r>
              <a:rPr lang="en-US" dirty="0"/>
              <a:t> </a:t>
            </a:r>
            <a:r>
              <a:rPr lang="en-US" dirty="0" err="1"/>
              <a:t>truy</a:t>
            </a:r>
            <a:r>
              <a:rPr lang="en-US" dirty="0"/>
              <a:t> </a:t>
            </a:r>
            <a:r>
              <a:rPr lang="en-US" dirty="0" err="1"/>
              <a:t>vấn</a:t>
            </a:r>
            <a:r>
              <a:rPr lang="en-US" dirty="0"/>
              <a:t> </a:t>
            </a:r>
            <a:r>
              <a:rPr lang="en-US" dirty="0" err="1"/>
              <a:t>trên</a:t>
            </a:r>
            <a:r>
              <a:rPr lang="en-US" dirty="0"/>
              <a:t> C#, </a:t>
            </a:r>
            <a:r>
              <a:rPr lang="en-US" dirty="0" err="1"/>
              <a:t>chúng</a:t>
            </a:r>
            <a:r>
              <a:rPr lang="en-US" dirty="0"/>
              <a:t> ta </a:t>
            </a:r>
            <a:r>
              <a:rPr lang="en-US" dirty="0" err="1"/>
              <a:t>cần</a:t>
            </a:r>
            <a:r>
              <a:rPr lang="en-US" dirty="0"/>
              <a:t> </a:t>
            </a:r>
            <a:r>
              <a:rPr lang="en-US" dirty="0" err="1"/>
              <a:t>khởi</a:t>
            </a:r>
            <a:r>
              <a:rPr lang="en-US" dirty="0"/>
              <a:t> </a:t>
            </a:r>
            <a:r>
              <a:rPr lang="en-US" dirty="0" err="1"/>
              <a:t>tạo</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sau</a:t>
            </a:r>
            <a:r>
              <a:rPr lang="en-US" dirty="0"/>
              <a:t> </a:t>
            </a:r>
            <a:r>
              <a:rPr lang="en-US" dirty="0" err="1"/>
              <a:t>đây</a:t>
            </a:r>
            <a:r>
              <a:rPr lang="en-US" dirty="0"/>
              <a:t>:</a:t>
            </a:r>
          </a:p>
          <a:p>
            <a:pPr lvl="1"/>
            <a:r>
              <a:rPr lang="en-US" dirty="0" err="1"/>
              <a:t>DocumentStore</a:t>
            </a:r>
            <a:endParaRPr lang="en-US" dirty="0"/>
          </a:p>
          <a:p>
            <a:pPr lvl="1"/>
            <a:r>
              <a:rPr lang="en-US" dirty="0"/>
              <a:t>Authentication &amp; authorization</a:t>
            </a:r>
          </a:p>
          <a:p>
            <a:pPr lvl="1"/>
            <a:r>
              <a:rPr lang="en-US" dirty="0"/>
              <a:t>Session</a:t>
            </a:r>
          </a:p>
        </p:txBody>
      </p:sp>
    </p:spTree>
    <p:extLst>
      <p:ext uri="{BB962C8B-B14F-4D97-AF65-F5344CB8AC3E}">
        <p14:creationId xmlns:p14="http://schemas.microsoft.com/office/powerpoint/2010/main" val="2844486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06DB-A2CE-4263-9B66-BECB16E3A777}"/>
              </a:ext>
            </a:extLst>
          </p:cNvPr>
          <p:cNvSpPr>
            <a:spLocks noGrp="1"/>
          </p:cNvSpPr>
          <p:nvPr>
            <p:ph type="title"/>
          </p:nvPr>
        </p:nvSpPr>
        <p:spPr/>
        <p:txBody>
          <a:bodyPr/>
          <a:lstStyle/>
          <a:p>
            <a:r>
              <a:rPr lang="en-US" dirty="0" err="1">
                <a:solidFill>
                  <a:srgbClr val="A9172F"/>
                </a:solidFill>
              </a:rPr>
              <a:t>Giới</a:t>
            </a:r>
            <a:r>
              <a:rPr lang="en-US" dirty="0">
                <a:solidFill>
                  <a:srgbClr val="A9172F"/>
                </a:solidFill>
              </a:rPr>
              <a:t> </a:t>
            </a:r>
            <a:r>
              <a:rPr lang="en-US" dirty="0" err="1">
                <a:solidFill>
                  <a:srgbClr val="A9172F"/>
                </a:solidFill>
              </a:rPr>
              <a:t>thiệu</a:t>
            </a:r>
            <a:endParaRPr lang="en-US" dirty="0">
              <a:solidFill>
                <a:srgbClr val="A9172F"/>
              </a:solidFill>
            </a:endParaRPr>
          </a:p>
        </p:txBody>
      </p:sp>
      <p:sp>
        <p:nvSpPr>
          <p:cNvPr id="5" name="Rectangle 4">
            <a:extLst>
              <a:ext uri="{FF2B5EF4-FFF2-40B4-BE49-F238E27FC236}">
                <a16:creationId xmlns:a16="http://schemas.microsoft.com/office/drawing/2014/main" id="{074509B1-4F36-4AAD-B23B-8C768E8A764A}"/>
              </a:ext>
            </a:extLst>
          </p:cNvPr>
          <p:cNvSpPr/>
          <p:nvPr/>
        </p:nvSpPr>
        <p:spPr>
          <a:xfrm>
            <a:off x="745434" y="63696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Video_Intro">
            <a:hlinkClick r:id="" action="ppaction://media"/>
            <a:extLst>
              <a:ext uri="{FF2B5EF4-FFF2-40B4-BE49-F238E27FC236}">
                <a16:creationId xmlns:a16="http://schemas.microsoft.com/office/drawing/2014/main" id="{F5601A11-32CB-4958-B012-80BA184C0A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66001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1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94D1-3491-4F53-A4CD-DAC9526D4313}"/>
              </a:ext>
            </a:extLst>
          </p:cNvPr>
          <p:cNvSpPr>
            <a:spLocks noGrp="1"/>
          </p:cNvSpPr>
          <p:nvPr>
            <p:ph type="title"/>
          </p:nvPr>
        </p:nvSpPr>
        <p:spPr/>
        <p:txBody>
          <a:bodyPr/>
          <a:lstStyle/>
          <a:p>
            <a:r>
              <a:rPr lang="en-US" dirty="0" err="1">
                <a:solidFill>
                  <a:srgbClr val="A9172F"/>
                </a:solidFill>
              </a:rPr>
              <a:t>DocumentStore</a:t>
            </a:r>
            <a:endParaRPr lang="en-US" dirty="0">
              <a:solidFill>
                <a:srgbClr val="A9172F"/>
              </a:solidFill>
            </a:endParaRPr>
          </a:p>
        </p:txBody>
      </p:sp>
      <p:sp>
        <p:nvSpPr>
          <p:cNvPr id="3" name="Content Placeholder 2">
            <a:extLst>
              <a:ext uri="{FF2B5EF4-FFF2-40B4-BE49-F238E27FC236}">
                <a16:creationId xmlns:a16="http://schemas.microsoft.com/office/drawing/2014/main" id="{16244E7D-B7DA-4BCA-BE9C-61471C30E5E9}"/>
              </a:ext>
            </a:extLst>
          </p:cNvPr>
          <p:cNvSpPr>
            <a:spLocks noGrp="1"/>
          </p:cNvSpPr>
          <p:nvPr>
            <p:ph idx="1"/>
          </p:nvPr>
        </p:nvSpPr>
        <p:spPr/>
        <p:txBody>
          <a:bodyPr/>
          <a:lstStyle/>
          <a:p>
            <a:r>
              <a:rPr lang="vi-VN" dirty="0"/>
              <a:t>DocumentStore là đối tượng chính để tạo và quản lý kết nối giữa RavenDB server (hoặc cluster) và ứng dụng của bạn.</a:t>
            </a:r>
            <a:endParaRPr lang="vi-VN" dirty="0">
              <a:effectLst/>
            </a:endParaRPr>
          </a:p>
          <a:p>
            <a:r>
              <a:rPr lang="vi-VN" dirty="0"/>
              <a:t>Document store </a:t>
            </a:r>
            <a:r>
              <a:rPr lang="en-US" dirty="0" err="1"/>
              <a:t>chứa</a:t>
            </a:r>
            <a:r>
              <a:rPr lang="vi-VN" dirty="0"/>
              <a:t> danh sách địa chỉ (Url) chỉ đến các node của RavenDB server.</a:t>
            </a:r>
            <a:endParaRPr lang="en-US" dirty="0"/>
          </a:p>
          <a:p>
            <a:endParaRPr lang="vi-VN" dirty="0">
              <a:effectLst/>
            </a:endParaRPr>
          </a:p>
        </p:txBody>
      </p:sp>
    </p:spTree>
    <p:extLst>
      <p:ext uri="{BB962C8B-B14F-4D97-AF65-F5344CB8AC3E}">
        <p14:creationId xmlns:p14="http://schemas.microsoft.com/office/powerpoint/2010/main" val="2237954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B6A7-33BF-4B49-8CFC-1DBFF5DC4500}"/>
              </a:ext>
            </a:extLst>
          </p:cNvPr>
          <p:cNvSpPr>
            <a:spLocks noGrp="1"/>
          </p:cNvSpPr>
          <p:nvPr>
            <p:ph type="title"/>
          </p:nvPr>
        </p:nvSpPr>
        <p:spPr/>
        <p:txBody>
          <a:bodyPr/>
          <a:lstStyle/>
          <a:p>
            <a:r>
              <a:rPr lang="en-US" dirty="0" err="1">
                <a:solidFill>
                  <a:srgbClr val="A9172F"/>
                </a:solidFill>
              </a:rPr>
              <a:t>DocumentStore</a:t>
            </a:r>
            <a:endParaRPr lang="en-US" dirty="0">
              <a:solidFill>
                <a:srgbClr val="A9172F"/>
              </a:solidFill>
            </a:endParaRPr>
          </a:p>
        </p:txBody>
      </p:sp>
      <p:sp>
        <p:nvSpPr>
          <p:cNvPr id="3" name="Content Placeholder 2">
            <a:extLst>
              <a:ext uri="{FF2B5EF4-FFF2-40B4-BE49-F238E27FC236}">
                <a16:creationId xmlns:a16="http://schemas.microsoft.com/office/drawing/2014/main" id="{A81442CA-9F0C-44F5-B110-94F2FC9FBD6F}"/>
              </a:ext>
            </a:extLst>
          </p:cNvPr>
          <p:cNvSpPr>
            <a:spLocks noGrp="1"/>
          </p:cNvSpPr>
          <p:nvPr>
            <p:ph idx="1"/>
          </p:nvPr>
        </p:nvSpPr>
        <p:spPr>
          <a:xfrm>
            <a:off x="838200" y="1825625"/>
            <a:ext cx="10515600" cy="1750088"/>
          </a:xfrm>
        </p:spPr>
        <p:txBody>
          <a:bodyPr/>
          <a:lstStyle/>
          <a:p>
            <a:r>
              <a:rPr lang="vi-VN" dirty="0"/>
              <a:t>Để tạo DocumentStore, bạn cần có danh sách các địa chỉ chỉ đến các node cua RavenDB server, ở đây ta có địa chỉ 1 node là </a:t>
            </a:r>
            <a:r>
              <a:rPr lang="vi-VN" u="sng" dirty="0">
                <a:hlinkClick r:id="rId2"/>
              </a:rPr>
              <a:t>https://doan.nhom85.ravendb.community</a:t>
            </a:r>
            <a:r>
              <a:rPr lang="vi-VN" dirty="0"/>
              <a:t>. Nội dung code như sau</a:t>
            </a:r>
            <a:endParaRPr lang="vi-VN" dirty="0">
              <a:effectLst/>
            </a:endParaRPr>
          </a:p>
          <a:p>
            <a:endParaRPr lang="en-US" dirty="0"/>
          </a:p>
        </p:txBody>
      </p:sp>
      <p:pic>
        <p:nvPicPr>
          <p:cNvPr id="2052" name="Picture 4" descr="https://lh4.googleusercontent.com/8ekFsjz5FE187LUhjCJ4e1NyXep-eEgiU4whW-Acwuq3w9S3Yq6GxrqYZZ7K28HCiesBCVCXpGHb4j-HyBSLpvx41SCFWlELBUuEmcqQOdjHmyVe8Odokji1gNOtKdfDGOpnJAQY">
            <a:extLst>
              <a:ext uri="{FF2B5EF4-FFF2-40B4-BE49-F238E27FC236}">
                <a16:creationId xmlns:a16="http://schemas.microsoft.com/office/drawing/2014/main" id="{A1B9A6AA-77B7-4688-8BBA-630A9FD16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0853" y="3570766"/>
            <a:ext cx="7710293" cy="17500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A02149D-2182-4358-810E-2D3C689736F3}"/>
              </a:ext>
            </a:extLst>
          </p:cNvPr>
          <p:cNvSpPr/>
          <p:nvPr/>
        </p:nvSpPr>
        <p:spPr>
          <a:xfrm>
            <a:off x="838201" y="5624945"/>
            <a:ext cx="10515599" cy="867930"/>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800" dirty="0" err="1"/>
              <a:t>Đoạn</a:t>
            </a:r>
            <a:r>
              <a:rPr lang="en-US" sz="2800" dirty="0"/>
              <a:t> code </a:t>
            </a:r>
            <a:r>
              <a:rPr lang="en-US" sz="2800" dirty="0" err="1"/>
              <a:t>này</a:t>
            </a:r>
            <a:r>
              <a:rPr lang="en-US" sz="2800" dirty="0"/>
              <a:t> </a:t>
            </a:r>
            <a:r>
              <a:rPr lang="en-US" sz="2800" dirty="0" err="1"/>
              <a:t>sẽ</a:t>
            </a:r>
            <a:r>
              <a:rPr lang="en-US" sz="2800" dirty="0"/>
              <a:t> </a:t>
            </a:r>
            <a:r>
              <a:rPr lang="en-US" sz="2800" dirty="0" err="1"/>
              <a:t>tạo</a:t>
            </a:r>
            <a:r>
              <a:rPr lang="en-US" sz="2800" dirty="0"/>
              <a:t> </a:t>
            </a:r>
            <a:r>
              <a:rPr lang="en-US" sz="2800" dirty="0" err="1"/>
              <a:t>một</a:t>
            </a:r>
            <a:r>
              <a:rPr lang="en-US" sz="2800" dirty="0"/>
              <a:t> </a:t>
            </a:r>
            <a:r>
              <a:rPr lang="en-US" sz="2800" dirty="0" err="1"/>
              <a:t>kênh</a:t>
            </a:r>
            <a:r>
              <a:rPr lang="en-US" sz="2800" dirty="0"/>
              <a:t> </a:t>
            </a:r>
            <a:r>
              <a:rPr lang="en-US" sz="2800" dirty="0" err="1"/>
              <a:t>kết</a:t>
            </a:r>
            <a:r>
              <a:rPr lang="en-US" sz="2800" dirty="0"/>
              <a:t> </a:t>
            </a:r>
            <a:r>
              <a:rPr lang="en-US" sz="2800" dirty="0" err="1"/>
              <a:t>nối</a:t>
            </a:r>
            <a:r>
              <a:rPr lang="en-US" sz="2800" dirty="0"/>
              <a:t> </a:t>
            </a:r>
            <a:r>
              <a:rPr lang="en-US" sz="2800" dirty="0" err="1"/>
              <a:t>giữa</a:t>
            </a:r>
            <a:r>
              <a:rPr lang="en-US" sz="2800" dirty="0"/>
              <a:t> </a:t>
            </a:r>
            <a:r>
              <a:rPr lang="en-US" sz="2800" dirty="0" err="1"/>
              <a:t>ứng</a:t>
            </a:r>
            <a:r>
              <a:rPr lang="en-US" sz="2800" dirty="0"/>
              <a:t> </a:t>
            </a:r>
            <a:r>
              <a:rPr lang="en-US" sz="2800" dirty="0" err="1"/>
              <a:t>dụng</a:t>
            </a:r>
            <a:r>
              <a:rPr lang="en-US" sz="2800" dirty="0"/>
              <a:t> </a:t>
            </a:r>
            <a:r>
              <a:rPr lang="en-US" sz="2800" dirty="0" err="1"/>
              <a:t>và</a:t>
            </a:r>
            <a:r>
              <a:rPr lang="en-US" sz="2800" dirty="0"/>
              <a:t> local </a:t>
            </a:r>
            <a:r>
              <a:rPr lang="en-US" sz="2800" dirty="0" err="1"/>
              <a:t>RavenDB</a:t>
            </a:r>
            <a:r>
              <a:rPr lang="en-US" sz="2800" dirty="0"/>
              <a:t> server.</a:t>
            </a:r>
          </a:p>
        </p:txBody>
      </p:sp>
    </p:spTree>
    <p:extLst>
      <p:ext uri="{BB962C8B-B14F-4D97-AF65-F5344CB8AC3E}">
        <p14:creationId xmlns:p14="http://schemas.microsoft.com/office/powerpoint/2010/main" val="708219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B6A7-33BF-4B49-8CFC-1DBFF5DC4500}"/>
              </a:ext>
            </a:extLst>
          </p:cNvPr>
          <p:cNvSpPr>
            <a:spLocks noGrp="1"/>
          </p:cNvSpPr>
          <p:nvPr>
            <p:ph type="title"/>
          </p:nvPr>
        </p:nvSpPr>
        <p:spPr/>
        <p:txBody>
          <a:bodyPr/>
          <a:lstStyle/>
          <a:p>
            <a:r>
              <a:rPr lang="en-US" dirty="0" err="1">
                <a:solidFill>
                  <a:srgbClr val="A9172F"/>
                </a:solidFill>
              </a:rPr>
              <a:t>DocumentStore</a:t>
            </a:r>
            <a:endParaRPr lang="en-US" dirty="0">
              <a:solidFill>
                <a:srgbClr val="A9172F"/>
              </a:solidFill>
            </a:endParaRPr>
          </a:p>
        </p:txBody>
      </p:sp>
      <p:sp>
        <p:nvSpPr>
          <p:cNvPr id="3" name="Content Placeholder 2">
            <a:extLst>
              <a:ext uri="{FF2B5EF4-FFF2-40B4-BE49-F238E27FC236}">
                <a16:creationId xmlns:a16="http://schemas.microsoft.com/office/drawing/2014/main" id="{A81442CA-9F0C-44F5-B110-94F2FC9FBD6F}"/>
              </a:ext>
            </a:extLst>
          </p:cNvPr>
          <p:cNvSpPr>
            <a:spLocks noGrp="1"/>
          </p:cNvSpPr>
          <p:nvPr>
            <p:ph idx="1"/>
          </p:nvPr>
        </p:nvSpPr>
        <p:spPr>
          <a:xfrm>
            <a:off x="838200" y="1825625"/>
            <a:ext cx="10515600" cy="1750088"/>
          </a:xfrm>
        </p:spPr>
        <p:txBody>
          <a:bodyPr/>
          <a:lstStyle/>
          <a:p>
            <a:r>
              <a:rPr lang="en-US" dirty="0" err="1"/>
              <a:t>Ngoài</a:t>
            </a:r>
            <a:r>
              <a:rPr lang="en-US" dirty="0"/>
              <a:t> ra ta </a:t>
            </a:r>
            <a:r>
              <a:rPr lang="en-US" dirty="0" err="1"/>
              <a:t>có</a:t>
            </a:r>
            <a:r>
              <a:rPr lang="en-US" dirty="0"/>
              <a:t> </a:t>
            </a:r>
            <a:r>
              <a:rPr lang="en-US" dirty="0" err="1"/>
              <a:t>thể</a:t>
            </a:r>
            <a:r>
              <a:rPr lang="en-US" dirty="0"/>
              <a:t> </a:t>
            </a:r>
            <a:r>
              <a:rPr lang="en-US" dirty="0" err="1"/>
              <a:t>chỉ</a:t>
            </a:r>
            <a:r>
              <a:rPr lang="en-US" dirty="0"/>
              <a:t> ra database </a:t>
            </a:r>
            <a:r>
              <a:rPr lang="en-US" dirty="0" err="1"/>
              <a:t>cụ</a:t>
            </a:r>
            <a:r>
              <a:rPr lang="en-US" dirty="0"/>
              <a:t> </a:t>
            </a:r>
            <a:r>
              <a:rPr lang="en-US" dirty="0" err="1"/>
              <a:t>thể</a:t>
            </a:r>
            <a:r>
              <a:rPr lang="en-US" dirty="0"/>
              <a:t> </a:t>
            </a:r>
            <a:r>
              <a:rPr lang="en-US" dirty="0" err="1"/>
              <a:t>trên</a:t>
            </a:r>
            <a:r>
              <a:rPr lang="en-US" dirty="0"/>
              <a:t> server ở </a:t>
            </a:r>
            <a:r>
              <a:rPr lang="en-US" dirty="0" err="1"/>
              <a:t>đây</a:t>
            </a:r>
            <a:r>
              <a:rPr lang="en-US" dirty="0"/>
              <a:t> ta </a:t>
            </a:r>
            <a:r>
              <a:rPr lang="en-US" dirty="0" err="1"/>
              <a:t>có</a:t>
            </a:r>
            <a:r>
              <a:rPr lang="en-US" dirty="0"/>
              <a:t> 1 database “Northwind”</a:t>
            </a:r>
            <a:endParaRPr lang="en-US" dirty="0">
              <a:effectLst/>
            </a:endParaRPr>
          </a:p>
        </p:txBody>
      </p:sp>
      <p:pic>
        <p:nvPicPr>
          <p:cNvPr id="3074" name="Picture 2" descr="https://lh6.googleusercontent.com/eMghQrSKTLXchr1XpSNWo4KcZCQ_8yLtCeGDumsZnvQu6mKXq6laN8h99aq0cU9ysZkmsR14cCi-U_kl1Z57314CAuQw0xbvaYb5zLCuBJktYIIpZ_L8YKJ0aNl54OSWJFRWDoNs">
            <a:extLst>
              <a:ext uri="{FF2B5EF4-FFF2-40B4-BE49-F238E27FC236}">
                <a16:creationId xmlns:a16="http://schemas.microsoft.com/office/drawing/2014/main" id="{CF2FCB6D-F11E-4E58-B4BA-BFC9DCA2C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308" y="2780182"/>
            <a:ext cx="8339384" cy="2427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4551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D218-9711-41D7-8BA0-F8379EBB01B2}"/>
              </a:ext>
            </a:extLst>
          </p:cNvPr>
          <p:cNvSpPr>
            <a:spLocks noGrp="1"/>
          </p:cNvSpPr>
          <p:nvPr>
            <p:ph type="title"/>
          </p:nvPr>
        </p:nvSpPr>
        <p:spPr/>
        <p:txBody>
          <a:bodyPr/>
          <a:lstStyle/>
          <a:p>
            <a:r>
              <a:rPr lang="en-US" dirty="0">
                <a:solidFill>
                  <a:srgbClr val="A9172F"/>
                </a:solidFill>
              </a:rPr>
              <a:t>Authentication &amp; authorization</a:t>
            </a:r>
          </a:p>
        </p:txBody>
      </p:sp>
      <p:sp>
        <p:nvSpPr>
          <p:cNvPr id="3" name="Content Placeholder 2">
            <a:extLst>
              <a:ext uri="{FF2B5EF4-FFF2-40B4-BE49-F238E27FC236}">
                <a16:creationId xmlns:a16="http://schemas.microsoft.com/office/drawing/2014/main" id="{F9EBF08E-7365-4361-AA4D-7C9CA628CD24}"/>
              </a:ext>
            </a:extLst>
          </p:cNvPr>
          <p:cNvSpPr>
            <a:spLocks noGrp="1"/>
          </p:cNvSpPr>
          <p:nvPr>
            <p:ph idx="1"/>
          </p:nvPr>
        </p:nvSpPr>
        <p:spPr>
          <a:xfrm>
            <a:off x="838200" y="1825625"/>
            <a:ext cx="10515600" cy="1434410"/>
          </a:xfrm>
        </p:spPr>
        <p:txBody>
          <a:bodyPr/>
          <a:lstStyle/>
          <a:p>
            <a:r>
              <a:rPr lang="vi-VN" dirty="0"/>
              <a:t>Để client có thể vào được web có kết nối với RavenDB server ta cần kết nối các chứng nhận ta đã cài đặt trên server và tải về vào code</a:t>
            </a:r>
            <a:endParaRPr lang="vi-VN" dirty="0">
              <a:effectLst/>
            </a:endParaRPr>
          </a:p>
          <a:p>
            <a:endParaRPr lang="en-US" dirty="0"/>
          </a:p>
        </p:txBody>
      </p:sp>
      <p:pic>
        <p:nvPicPr>
          <p:cNvPr id="4098" name="Picture 2" descr="https://lh3.googleusercontent.com/AMq0sSoEqZWPZCrKpXTOjZA6ip40-rm9yHI16mab3al4zKx2hK84V_RbzR5pfUHpvjMptWDFHrijV4x3YznqUdbE6kAlOUjl_8K5jUL_F7vNDGvZjy6Zt1LGuRSb5cNL6vGTPJvr">
            <a:extLst>
              <a:ext uri="{FF2B5EF4-FFF2-40B4-BE49-F238E27FC236}">
                <a16:creationId xmlns:a16="http://schemas.microsoft.com/office/drawing/2014/main" id="{7E86D09E-0C72-49FC-BA29-69F603A6FF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688" y="3260035"/>
            <a:ext cx="9653176" cy="254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827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80293-62D3-43C8-90E7-F2601710EF99}"/>
              </a:ext>
            </a:extLst>
          </p:cNvPr>
          <p:cNvSpPr>
            <a:spLocks noGrp="1"/>
          </p:cNvSpPr>
          <p:nvPr>
            <p:ph type="title"/>
          </p:nvPr>
        </p:nvSpPr>
        <p:spPr/>
        <p:txBody>
          <a:bodyPr/>
          <a:lstStyle/>
          <a:p>
            <a:r>
              <a:rPr lang="en-US" dirty="0">
                <a:solidFill>
                  <a:srgbClr val="A9172F"/>
                </a:solidFill>
              </a:rPr>
              <a:t>Session</a:t>
            </a:r>
          </a:p>
        </p:txBody>
      </p:sp>
      <p:sp>
        <p:nvSpPr>
          <p:cNvPr id="3" name="Content Placeholder 2">
            <a:extLst>
              <a:ext uri="{FF2B5EF4-FFF2-40B4-BE49-F238E27FC236}">
                <a16:creationId xmlns:a16="http://schemas.microsoft.com/office/drawing/2014/main" id="{7C349EB2-E44F-4F41-AA91-2C286F40BF31}"/>
              </a:ext>
            </a:extLst>
          </p:cNvPr>
          <p:cNvSpPr>
            <a:spLocks noGrp="1"/>
          </p:cNvSpPr>
          <p:nvPr>
            <p:ph idx="1"/>
          </p:nvPr>
        </p:nvSpPr>
        <p:spPr/>
        <p:txBody>
          <a:bodyPr/>
          <a:lstStyle/>
          <a:p>
            <a:r>
              <a:rPr lang="vi-VN" dirty="0"/>
              <a:t>Sau khi tạo document store, </a:t>
            </a:r>
            <a:r>
              <a:rPr lang="en-US" dirty="0" err="1">
                <a:latin typeface="Arial" panose="020B0604020202020204" pitchFamily="34" charset="0"/>
                <a:cs typeface="Arial" panose="020B0604020202020204" pitchFamily="34" charset="0"/>
              </a:rPr>
              <a:t>để</a:t>
            </a:r>
            <a:r>
              <a:rPr lang="en-US" dirty="0"/>
              <a:t> </a:t>
            </a:r>
            <a:r>
              <a:rPr lang="vi-VN" dirty="0"/>
              <a:t>tương tác với RavenDB,  chúng ta cần tạo đối tượng session trên document store. </a:t>
            </a:r>
            <a:endParaRPr lang="en-US" dirty="0"/>
          </a:p>
          <a:p>
            <a:r>
              <a:rPr lang="vi-VN" dirty="0"/>
              <a:t>Session được sử dụng để tương tác với dữ liệu. </a:t>
            </a:r>
            <a:endParaRPr lang="en-US" dirty="0"/>
          </a:p>
          <a:p>
            <a:r>
              <a:rPr lang="vi-VN" dirty="0"/>
              <a:t>Session là một đối tượng nhẹ </a:t>
            </a:r>
            <a:r>
              <a:rPr lang="en-US" dirty="0">
                <a:latin typeface="Arial" panose="020B0604020202020204" pitchFamily="34" charset="0"/>
                <a:cs typeface="Arial" panose="020B0604020202020204" pitchFamily="34" charset="0"/>
              </a:rPr>
              <a:t>h</a:t>
            </a:r>
            <a:r>
              <a:rPr lang="vi-VN" dirty="0">
                <a:latin typeface="Arial" panose="020B0604020202020204" pitchFamily="34" charset="0"/>
                <a:cs typeface="Arial" panose="020B0604020202020204" pitchFamily="34" charset="0"/>
              </a:rPr>
              <a:t>ơ</a:t>
            </a:r>
            <a:r>
              <a:rPr lang="en-US" dirty="0">
                <a:latin typeface="Arial" panose="020B0604020202020204" pitchFamily="34" charset="0"/>
                <a:cs typeface="Arial" panose="020B0604020202020204" pitchFamily="34" charset="0"/>
              </a:rPr>
              <a:t>n</a:t>
            </a:r>
            <a:r>
              <a:rPr lang="en-US" dirty="0"/>
              <a:t> </a:t>
            </a:r>
            <a:r>
              <a:rPr lang="vi-VN" dirty="0"/>
              <a:t>được tạo thường xuyên hơn DocumentStore. </a:t>
            </a:r>
            <a:endParaRPr lang="en-US" dirty="0"/>
          </a:p>
          <a:p>
            <a:r>
              <a:rPr lang="en-US" dirty="0"/>
              <a:t>T</a:t>
            </a:r>
            <a:r>
              <a:rPr lang="vi-VN" dirty="0"/>
              <a:t>rong ứng dụng web, cách tương tác phổ biến </a:t>
            </a:r>
            <a:r>
              <a:rPr lang="en-US" dirty="0" err="1">
                <a:latin typeface="Arial" panose="020B0604020202020204" pitchFamily="34" charset="0"/>
                <a:cs typeface="Arial" panose="020B0604020202020204" pitchFamily="34" charset="0"/>
              </a:rPr>
              <a:t>nhất</a:t>
            </a:r>
            <a:r>
              <a:rPr lang="en-US" dirty="0"/>
              <a:t> </a:t>
            </a:r>
            <a:r>
              <a:rPr lang="vi-VN" dirty="0"/>
              <a:t>(được khuyến khích) là tạo Session cho mỗi lần request.</a:t>
            </a:r>
            <a:endParaRPr lang="vi-VN" dirty="0">
              <a:effectLst/>
            </a:endParaRPr>
          </a:p>
          <a:p>
            <a:endParaRPr lang="en-US" dirty="0"/>
          </a:p>
        </p:txBody>
      </p:sp>
    </p:spTree>
    <p:extLst>
      <p:ext uri="{BB962C8B-B14F-4D97-AF65-F5344CB8AC3E}">
        <p14:creationId xmlns:p14="http://schemas.microsoft.com/office/powerpoint/2010/main" val="3449708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4008-8D13-4877-ACA1-CEC3CBB6319E}"/>
              </a:ext>
            </a:extLst>
          </p:cNvPr>
          <p:cNvSpPr>
            <a:spLocks noGrp="1"/>
          </p:cNvSpPr>
          <p:nvPr>
            <p:ph type="title"/>
          </p:nvPr>
        </p:nvSpPr>
        <p:spPr/>
        <p:txBody>
          <a:bodyPr/>
          <a:lstStyle/>
          <a:p>
            <a:r>
              <a:rPr lang="en-US" dirty="0" err="1">
                <a:solidFill>
                  <a:srgbClr val="A9172F"/>
                </a:solidFill>
              </a:rPr>
              <a:t>Cách</a:t>
            </a:r>
            <a:r>
              <a:rPr lang="en-US" dirty="0">
                <a:solidFill>
                  <a:srgbClr val="A9172F"/>
                </a:solidFill>
              </a:rPr>
              <a:t> </a:t>
            </a:r>
            <a:r>
              <a:rPr lang="en-US" dirty="0" err="1">
                <a:solidFill>
                  <a:srgbClr val="A9172F"/>
                </a:solidFill>
              </a:rPr>
              <a:t>xử</a:t>
            </a:r>
            <a:r>
              <a:rPr lang="en-US" dirty="0">
                <a:solidFill>
                  <a:srgbClr val="A9172F"/>
                </a:solidFill>
              </a:rPr>
              <a:t> </a:t>
            </a:r>
            <a:r>
              <a:rPr lang="en-US" dirty="0" err="1">
                <a:solidFill>
                  <a:srgbClr val="A9172F"/>
                </a:solidFill>
              </a:rPr>
              <a:t>lý</a:t>
            </a:r>
            <a:r>
              <a:rPr lang="en-US" dirty="0">
                <a:solidFill>
                  <a:srgbClr val="A9172F"/>
                </a:solidFill>
              </a:rPr>
              <a:t> c</a:t>
            </a:r>
            <a:r>
              <a:rPr lang="vi-VN" dirty="0">
                <a:solidFill>
                  <a:srgbClr val="A9172F"/>
                </a:solidFill>
              </a:rPr>
              <a:t>ơ</a:t>
            </a:r>
            <a:r>
              <a:rPr lang="en-US" dirty="0">
                <a:solidFill>
                  <a:srgbClr val="A9172F"/>
                </a:solidFill>
              </a:rPr>
              <a:t> </a:t>
            </a:r>
            <a:r>
              <a:rPr lang="en-US" dirty="0" err="1">
                <a:solidFill>
                  <a:srgbClr val="A9172F"/>
                </a:solidFill>
              </a:rPr>
              <a:t>bản</a:t>
            </a:r>
            <a:r>
              <a:rPr lang="en-US" dirty="0">
                <a:solidFill>
                  <a:srgbClr val="A9172F"/>
                </a:solidFill>
              </a:rPr>
              <a:t> </a:t>
            </a:r>
            <a:r>
              <a:rPr lang="en-US" dirty="0" err="1">
                <a:solidFill>
                  <a:srgbClr val="A9172F"/>
                </a:solidFill>
              </a:rPr>
              <a:t>của</a:t>
            </a:r>
            <a:r>
              <a:rPr lang="en-US" dirty="0">
                <a:solidFill>
                  <a:srgbClr val="A9172F"/>
                </a:solidFill>
              </a:rPr>
              <a:t> </a:t>
            </a:r>
            <a:r>
              <a:rPr lang="en-US" dirty="0" err="1">
                <a:solidFill>
                  <a:srgbClr val="A9172F"/>
                </a:solidFill>
              </a:rPr>
              <a:t>RavenDB</a:t>
            </a:r>
            <a:r>
              <a:rPr lang="en-US" dirty="0">
                <a:solidFill>
                  <a:srgbClr val="A9172F"/>
                </a:solidFill>
              </a:rPr>
              <a:t> </a:t>
            </a:r>
            <a:r>
              <a:rPr lang="en-US" dirty="0" err="1">
                <a:solidFill>
                  <a:srgbClr val="A9172F"/>
                </a:solidFill>
              </a:rPr>
              <a:t>trên</a:t>
            </a:r>
            <a:r>
              <a:rPr lang="en-US" dirty="0">
                <a:solidFill>
                  <a:srgbClr val="A9172F"/>
                </a:solidFill>
              </a:rPr>
              <a:t> C#</a:t>
            </a:r>
          </a:p>
        </p:txBody>
      </p:sp>
      <p:sp>
        <p:nvSpPr>
          <p:cNvPr id="3" name="Content Placeholder 2">
            <a:extLst>
              <a:ext uri="{FF2B5EF4-FFF2-40B4-BE49-F238E27FC236}">
                <a16:creationId xmlns:a16="http://schemas.microsoft.com/office/drawing/2014/main" id="{74D4C8A3-3781-4565-8FB2-4BBBF7007C74}"/>
              </a:ext>
            </a:extLst>
          </p:cNvPr>
          <p:cNvSpPr>
            <a:spLocks noGrp="1"/>
          </p:cNvSpPr>
          <p:nvPr>
            <p:ph idx="1"/>
          </p:nvPr>
        </p:nvSpPr>
        <p:spPr/>
        <p:txBody>
          <a:bodyPr/>
          <a:lstStyle/>
          <a:p>
            <a:r>
              <a:rPr lang="en-US" dirty="0"/>
              <a:t>Storing</a:t>
            </a:r>
          </a:p>
          <a:p>
            <a:r>
              <a:rPr lang="en-US" dirty="0"/>
              <a:t>Loading</a:t>
            </a:r>
          </a:p>
          <a:p>
            <a:r>
              <a:rPr lang="en-US" dirty="0"/>
              <a:t>Deleting</a:t>
            </a:r>
          </a:p>
        </p:txBody>
      </p:sp>
    </p:spTree>
    <p:extLst>
      <p:ext uri="{BB962C8B-B14F-4D97-AF65-F5344CB8AC3E}">
        <p14:creationId xmlns:p14="http://schemas.microsoft.com/office/powerpoint/2010/main" val="2817923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741A6-8E76-44ED-81F3-AEBA34C87D49}"/>
              </a:ext>
            </a:extLst>
          </p:cNvPr>
          <p:cNvSpPr>
            <a:spLocks noGrp="1"/>
          </p:cNvSpPr>
          <p:nvPr>
            <p:ph type="title"/>
          </p:nvPr>
        </p:nvSpPr>
        <p:spPr>
          <a:xfrm>
            <a:off x="838200" y="365125"/>
            <a:ext cx="10515600" cy="1325563"/>
          </a:xfrm>
        </p:spPr>
        <p:txBody>
          <a:bodyPr/>
          <a:lstStyle/>
          <a:p>
            <a:r>
              <a:rPr lang="en-US" dirty="0">
                <a:solidFill>
                  <a:srgbClr val="A9172F"/>
                </a:solidFill>
              </a:rPr>
              <a:t>Storing</a:t>
            </a:r>
          </a:p>
        </p:txBody>
      </p:sp>
      <p:sp>
        <p:nvSpPr>
          <p:cNvPr id="3" name="Content Placeholder 2">
            <a:extLst>
              <a:ext uri="{FF2B5EF4-FFF2-40B4-BE49-F238E27FC236}">
                <a16:creationId xmlns:a16="http://schemas.microsoft.com/office/drawing/2014/main" id="{5A64A646-49A9-4EB2-9257-F21D47F91BAA}"/>
              </a:ext>
            </a:extLst>
          </p:cNvPr>
          <p:cNvSpPr>
            <a:spLocks noGrp="1"/>
          </p:cNvSpPr>
          <p:nvPr>
            <p:ph idx="1"/>
          </p:nvPr>
        </p:nvSpPr>
        <p:spPr>
          <a:xfrm>
            <a:off x="773596" y="1446275"/>
            <a:ext cx="10515600" cy="1603375"/>
          </a:xfrm>
        </p:spPr>
        <p:txBody>
          <a:bodyPr>
            <a:normAutofit/>
          </a:bodyPr>
          <a:lstStyle/>
          <a:p>
            <a:r>
              <a:rPr lang="vi-VN" sz="2400" dirty="0"/>
              <a:t>RavenDB là một Database dạng Document. Các đối tượng lưu trữ được gợi là các documents. Mỗi document bao gồm </a:t>
            </a:r>
            <a:r>
              <a:rPr lang="vi-VN" sz="2400" b="1" dirty="0"/>
              <a:t>unique ID</a:t>
            </a:r>
            <a:r>
              <a:rPr lang="vi-VN" sz="2400" dirty="0"/>
              <a:t> để xác định document đó, </a:t>
            </a:r>
            <a:r>
              <a:rPr lang="vi-VN" sz="2400" b="1" dirty="0"/>
              <a:t>data</a:t>
            </a:r>
            <a:r>
              <a:rPr lang="vi-VN" sz="2400" dirty="0"/>
              <a:t> và </a:t>
            </a:r>
            <a:r>
              <a:rPr lang="vi-VN" sz="2400" b="1" dirty="0"/>
              <a:t>metadata</a:t>
            </a:r>
            <a:r>
              <a:rPr lang="vi-VN" sz="2400" dirty="0"/>
              <a:t>, tất cả được lưu trữ dưới dạng JSON. </a:t>
            </a:r>
            <a:endParaRPr lang="en-US" sz="2400" dirty="0"/>
          </a:p>
          <a:p>
            <a:endParaRPr lang="en-US" sz="2400" dirty="0"/>
          </a:p>
        </p:txBody>
      </p:sp>
      <p:pic>
        <p:nvPicPr>
          <p:cNvPr id="6146" name="Picture 2" descr="https://lh3.googleusercontent.com/gv10CRauh5hJD4nASSuZHfhxN3QKgDwiH7BkIP4HgOHBauRYRwHbKtpyIoqTO_Bq58-g6ysSIvnfhGxevcKlomMHcqPXr6CnHG4gfdNshFmCQYyn-rZqrTbyQjmyfvxKG8rc5Uj_">
            <a:extLst>
              <a:ext uri="{FF2B5EF4-FFF2-40B4-BE49-F238E27FC236}">
                <a16:creationId xmlns:a16="http://schemas.microsoft.com/office/drawing/2014/main" id="{EFA17205-4A24-4257-884D-19EDC1760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565" y="2557309"/>
            <a:ext cx="8584096" cy="39355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ED37322-923D-4402-8CFF-115CA59ECC18}"/>
              </a:ext>
            </a:extLst>
          </p:cNvPr>
          <p:cNvSpPr/>
          <p:nvPr/>
        </p:nvSpPr>
        <p:spPr>
          <a:xfrm>
            <a:off x="3126356" y="6492875"/>
            <a:ext cx="4852610" cy="369332"/>
          </a:xfrm>
          <a:prstGeom prst="rect">
            <a:avLst/>
          </a:prstGeom>
        </p:spPr>
        <p:txBody>
          <a:bodyPr wrap="none">
            <a:spAutoFit/>
          </a:bodyPr>
          <a:lstStyle/>
          <a:p>
            <a:r>
              <a:rPr lang="vi-VN" dirty="0">
                <a:solidFill>
                  <a:srgbClr val="000000"/>
                </a:solidFill>
              </a:rPr>
              <a:t>Dùng lệnh .Store để lưu dữ liệu vào database</a:t>
            </a:r>
            <a:endParaRPr lang="en-US" dirty="0"/>
          </a:p>
        </p:txBody>
      </p:sp>
    </p:spTree>
    <p:extLst>
      <p:ext uri="{BB962C8B-B14F-4D97-AF65-F5344CB8AC3E}">
        <p14:creationId xmlns:p14="http://schemas.microsoft.com/office/powerpoint/2010/main" val="824410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F026-2D73-43A8-9C8F-4E815D2F044A}"/>
              </a:ext>
            </a:extLst>
          </p:cNvPr>
          <p:cNvSpPr>
            <a:spLocks noGrp="1"/>
          </p:cNvSpPr>
          <p:nvPr>
            <p:ph type="title"/>
          </p:nvPr>
        </p:nvSpPr>
        <p:spPr/>
        <p:txBody>
          <a:bodyPr/>
          <a:lstStyle/>
          <a:p>
            <a:r>
              <a:rPr lang="en-US" dirty="0">
                <a:solidFill>
                  <a:srgbClr val="A9172F"/>
                </a:solidFill>
              </a:rPr>
              <a:t>Loading</a:t>
            </a:r>
          </a:p>
        </p:txBody>
      </p:sp>
      <p:sp>
        <p:nvSpPr>
          <p:cNvPr id="3" name="Content Placeholder 2">
            <a:extLst>
              <a:ext uri="{FF2B5EF4-FFF2-40B4-BE49-F238E27FC236}">
                <a16:creationId xmlns:a16="http://schemas.microsoft.com/office/drawing/2014/main" id="{37C30EEF-470D-4A98-BC14-F339B11E836C}"/>
              </a:ext>
            </a:extLst>
          </p:cNvPr>
          <p:cNvSpPr>
            <a:spLocks noGrp="1"/>
          </p:cNvSpPr>
          <p:nvPr>
            <p:ph idx="1"/>
          </p:nvPr>
        </p:nvSpPr>
        <p:spPr/>
        <p:txBody>
          <a:bodyPr/>
          <a:lstStyle/>
          <a:p>
            <a:r>
              <a:rPr lang="vi-VN" dirty="0"/>
              <a:t>Session giúp cho mọi </a:t>
            </a:r>
            <a:r>
              <a:rPr lang="vi-VN" b="1" dirty="0"/>
              <a:t>sự thay đổi</a:t>
            </a:r>
            <a:r>
              <a:rPr lang="vi-VN" dirty="0"/>
              <a:t> trên các đối tượng được </a:t>
            </a:r>
            <a:r>
              <a:rPr lang="vi-VN" b="1" dirty="0"/>
              <a:t>theo giỏi tự động</a:t>
            </a:r>
            <a:r>
              <a:rPr lang="vi-VN" dirty="0"/>
              <a:t>. Lệnh SaveChanges sẽ đồng bộ (với server) </a:t>
            </a:r>
            <a:r>
              <a:rPr lang="vi-VN" b="1" dirty="0"/>
              <a:t>những document đã thay đổi với session</a:t>
            </a:r>
            <a:r>
              <a:rPr lang="vi-VN" dirty="0"/>
              <a:t>. </a:t>
            </a:r>
            <a:r>
              <a:rPr lang="vi-VN" b="1" dirty="0"/>
              <a:t>Tất cả sự thay đổi đó được gửi trong một request (tiết kiệm các câu lệnh truy vấn)</a:t>
            </a:r>
            <a:r>
              <a:rPr lang="vi-VN" dirty="0"/>
              <a:t> và </a:t>
            </a:r>
            <a:r>
              <a:rPr lang="vi-VN" b="1" dirty="0"/>
              <a:t>tiến hành trong một transaction</a:t>
            </a:r>
            <a:r>
              <a:rPr lang="vi-VN" dirty="0"/>
              <a:t>.</a:t>
            </a:r>
            <a:endParaRPr lang="vi-VN" dirty="0">
              <a:effectLst/>
            </a:endParaRPr>
          </a:p>
          <a:p>
            <a:endParaRPr lang="en-US" dirty="0"/>
          </a:p>
        </p:txBody>
      </p:sp>
    </p:spTree>
    <p:extLst>
      <p:ext uri="{BB962C8B-B14F-4D97-AF65-F5344CB8AC3E}">
        <p14:creationId xmlns:p14="http://schemas.microsoft.com/office/powerpoint/2010/main" val="800231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0E93-34ED-4C16-86DF-BD960ACDF742}"/>
              </a:ext>
            </a:extLst>
          </p:cNvPr>
          <p:cNvSpPr>
            <a:spLocks noGrp="1"/>
          </p:cNvSpPr>
          <p:nvPr>
            <p:ph type="title"/>
          </p:nvPr>
        </p:nvSpPr>
        <p:spPr/>
        <p:txBody>
          <a:bodyPr/>
          <a:lstStyle/>
          <a:p>
            <a:r>
              <a:rPr lang="en-US" dirty="0">
                <a:solidFill>
                  <a:srgbClr val="A9172F"/>
                </a:solidFill>
              </a:rPr>
              <a:t>Loading</a:t>
            </a:r>
          </a:p>
        </p:txBody>
      </p:sp>
      <p:sp>
        <p:nvSpPr>
          <p:cNvPr id="3" name="Content Placeholder 2">
            <a:extLst>
              <a:ext uri="{FF2B5EF4-FFF2-40B4-BE49-F238E27FC236}">
                <a16:creationId xmlns:a16="http://schemas.microsoft.com/office/drawing/2014/main" id="{6C4EDC07-3C65-42F4-8921-97F3A592E6BB}"/>
              </a:ext>
            </a:extLst>
          </p:cNvPr>
          <p:cNvSpPr>
            <a:spLocks noGrp="1"/>
          </p:cNvSpPr>
          <p:nvPr>
            <p:ph idx="1"/>
          </p:nvPr>
        </p:nvSpPr>
        <p:spPr>
          <a:xfrm>
            <a:off x="1683026" y="3958050"/>
            <a:ext cx="9127434" cy="2701581"/>
          </a:xfrm>
        </p:spPr>
        <p:txBody>
          <a:bodyPr>
            <a:normAutofit lnSpcReduction="10000"/>
          </a:bodyPr>
          <a:lstStyle/>
          <a:p>
            <a:pPr marL="0" indent="0">
              <a:buNone/>
            </a:pPr>
            <a:r>
              <a:rPr lang="en-US" sz="2400" i="1" dirty="0" err="1"/>
              <a:t>Truy</a:t>
            </a:r>
            <a:r>
              <a:rPr lang="en-US" sz="2400" i="1" dirty="0"/>
              <a:t> </a:t>
            </a:r>
            <a:r>
              <a:rPr lang="en-US" sz="2400" i="1" dirty="0" err="1"/>
              <a:t>vấn</a:t>
            </a:r>
            <a:r>
              <a:rPr lang="en-US" sz="2400" i="1" dirty="0"/>
              <a:t> product</a:t>
            </a:r>
            <a:endParaRPr lang="en-US" sz="2400" dirty="0">
              <a:effectLst/>
            </a:endParaRPr>
          </a:p>
          <a:p>
            <a:pPr lvl="1"/>
            <a:r>
              <a:rPr lang="en-US" sz="2000" dirty="0" err="1"/>
              <a:t>Dùng</a:t>
            </a:r>
            <a:r>
              <a:rPr lang="en-US" sz="2000" dirty="0"/>
              <a:t> </a:t>
            </a:r>
            <a:r>
              <a:rPr lang="en-US" sz="2000" dirty="0" err="1"/>
              <a:t>lệnh</a:t>
            </a:r>
            <a:r>
              <a:rPr lang="en-US" sz="2000" dirty="0"/>
              <a:t> .Include&lt;Product&gt;(x=&gt;</a:t>
            </a:r>
            <a:r>
              <a:rPr lang="en-US" sz="2000" dirty="0" err="1"/>
              <a:t>x.Category</a:t>
            </a:r>
            <a:r>
              <a:rPr lang="en-US" sz="2000" dirty="0"/>
              <a:t>) </a:t>
            </a:r>
            <a:r>
              <a:rPr lang="en-US" sz="2000" dirty="0" err="1"/>
              <a:t>để</a:t>
            </a:r>
            <a:r>
              <a:rPr lang="en-US" sz="2000" dirty="0"/>
              <a:t> </a:t>
            </a:r>
            <a:r>
              <a:rPr lang="en-US" sz="2000" dirty="0" err="1"/>
              <a:t>chọn</a:t>
            </a:r>
            <a:r>
              <a:rPr lang="en-US" sz="2000" dirty="0"/>
              <a:t> </a:t>
            </a:r>
            <a:r>
              <a:rPr lang="en-US" sz="2000" dirty="0" err="1"/>
              <a:t>tập</a:t>
            </a:r>
            <a:r>
              <a:rPr lang="en-US" sz="2000" dirty="0"/>
              <a:t> </a:t>
            </a:r>
            <a:r>
              <a:rPr lang="en-US" sz="2000" dirty="0" err="1"/>
              <a:t>hợp</a:t>
            </a:r>
            <a:r>
              <a:rPr lang="en-US" sz="2000" dirty="0"/>
              <a:t> </a:t>
            </a:r>
            <a:r>
              <a:rPr lang="en-US" sz="2000" dirty="0" err="1"/>
              <a:t>giá</a:t>
            </a:r>
            <a:r>
              <a:rPr lang="en-US" sz="2000" dirty="0"/>
              <a:t> </a:t>
            </a:r>
            <a:r>
              <a:rPr lang="en-US" sz="2000" dirty="0" err="1"/>
              <a:t>trị</a:t>
            </a:r>
            <a:r>
              <a:rPr lang="en-US" sz="2000" dirty="0"/>
              <a:t> </a:t>
            </a:r>
            <a:r>
              <a:rPr lang="en-US" sz="2000" dirty="0" err="1"/>
              <a:t>của</a:t>
            </a:r>
            <a:r>
              <a:rPr lang="en-US" sz="2000" dirty="0"/>
              <a:t> </a:t>
            </a:r>
            <a:r>
              <a:rPr lang="en-US" sz="2000" dirty="0" err="1"/>
              <a:t>thuộc</a:t>
            </a:r>
            <a:r>
              <a:rPr lang="en-US" sz="2000" dirty="0"/>
              <a:t> </a:t>
            </a:r>
            <a:r>
              <a:rPr lang="en-US" sz="2000" dirty="0" err="1"/>
              <a:t>tính</a:t>
            </a:r>
            <a:r>
              <a:rPr lang="en-US" sz="2000" dirty="0"/>
              <a:t> Category </a:t>
            </a:r>
            <a:r>
              <a:rPr lang="en-US" sz="2000" dirty="0" err="1"/>
              <a:t>trong</a:t>
            </a:r>
            <a:r>
              <a:rPr lang="en-US" sz="2000" dirty="0"/>
              <a:t> </a:t>
            </a:r>
            <a:r>
              <a:rPr lang="en-US" sz="2000" dirty="0" err="1"/>
              <a:t>bảng</a:t>
            </a:r>
            <a:r>
              <a:rPr lang="en-US" sz="2000" dirty="0"/>
              <a:t> Product </a:t>
            </a:r>
            <a:endParaRPr lang="en-US" sz="2000" dirty="0">
              <a:effectLst/>
            </a:endParaRPr>
          </a:p>
          <a:p>
            <a:pPr lvl="1"/>
            <a:r>
              <a:rPr lang="en-US" sz="2000" dirty="0" err="1"/>
              <a:t>Dùng</a:t>
            </a:r>
            <a:r>
              <a:rPr lang="en-US" sz="2000" dirty="0"/>
              <a:t> </a:t>
            </a:r>
            <a:r>
              <a:rPr lang="en-US" sz="2000" dirty="0" err="1"/>
              <a:t>lệnh</a:t>
            </a:r>
            <a:r>
              <a:rPr lang="en-US" sz="2000" dirty="0"/>
              <a:t> .Load(</a:t>
            </a:r>
            <a:r>
              <a:rPr lang="en-US" sz="2000" dirty="0" err="1"/>
              <a:t>productId</a:t>
            </a:r>
            <a:r>
              <a:rPr lang="en-US" sz="2000" dirty="0"/>
              <a:t>) </a:t>
            </a:r>
            <a:r>
              <a:rPr lang="en-US" sz="2000" dirty="0" err="1"/>
              <a:t>để</a:t>
            </a:r>
            <a:r>
              <a:rPr lang="en-US" sz="2000" dirty="0"/>
              <a:t> </a:t>
            </a:r>
            <a:r>
              <a:rPr lang="en-US" sz="2000" dirty="0" err="1"/>
              <a:t>duyệt</a:t>
            </a:r>
            <a:r>
              <a:rPr lang="en-US" sz="2000" dirty="0"/>
              <a:t> </a:t>
            </a:r>
            <a:r>
              <a:rPr lang="en-US" sz="2000" dirty="0" err="1"/>
              <a:t>tìm</a:t>
            </a:r>
            <a:r>
              <a:rPr lang="en-US" sz="2000" dirty="0"/>
              <a:t> </a:t>
            </a:r>
            <a:r>
              <a:rPr lang="en-US" sz="2000" dirty="0" err="1"/>
              <a:t>trên</a:t>
            </a:r>
            <a:r>
              <a:rPr lang="en-US" sz="2000" dirty="0"/>
              <a:t> </a:t>
            </a:r>
            <a:r>
              <a:rPr lang="en-US" sz="2000" dirty="0" err="1"/>
              <a:t>tập</a:t>
            </a:r>
            <a:r>
              <a:rPr lang="en-US" sz="2000" dirty="0"/>
              <a:t> </a:t>
            </a:r>
            <a:r>
              <a:rPr lang="en-US" sz="2000" dirty="0" err="1"/>
              <a:t>hợp</a:t>
            </a:r>
            <a:r>
              <a:rPr lang="en-US" sz="2000" dirty="0"/>
              <a:t> </a:t>
            </a:r>
            <a:r>
              <a:rPr lang="en-US" sz="2000" dirty="0" err="1"/>
              <a:t>đã</a:t>
            </a:r>
            <a:r>
              <a:rPr lang="en-US" sz="2000" dirty="0"/>
              <a:t> </a:t>
            </a:r>
            <a:r>
              <a:rPr lang="en-US" sz="2000" dirty="0" err="1"/>
              <a:t>chọn</a:t>
            </a:r>
            <a:r>
              <a:rPr lang="en-US" sz="2000" dirty="0"/>
              <a:t>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bằng</a:t>
            </a:r>
            <a:r>
              <a:rPr lang="en-US" sz="2000" dirty="0"/>
              <a:t> </a:t>
            </a:r>
            <a:r>
              <a:rPr lang="en-US" sz="2000" dirty="0" err="1"/>
              <a:t>productId</a:t>
            </a:r>
            <a:r>
              <a:rPr lang="en-US" sz="2000" dirty="0"/>
              <a:t> </a:t>
            </a:r>
            <a:r>
              <a:rPr lang="en-US" sz="2000" dirty="0" err="1"/>
              <a:t>và</a:t>
            </a:r>
            <a:r>
              <a:rPr lang="en-US" sz="2000" dirty="0"/>
              <a:t> load </a:t>
            </a:r>
            <a:r>
              <a:rPr lang="en-US" sz="2000" dirty="0" err="1"/>
              <a:t>vào</a:t>
            </a:r>
            <a:r>
              <a:rPr lang="en-US" sz="2000" dirty="0"/>
              <a:t> </a:t>
            </a:r>
            <a:r>
              <a:rPr lang="en-US" sz="2000" dirty="0" err="1"/>
              <a:t>biến</a:t>
            </a:r>
            <a:r>
              <a:rPr lang="en-US" sz="2000" dirty="0"/>
              <a:t> product</a:t>
            </a:r>
            <a:endParaRPr lang="en-US" sz="2000" dirty="0">
              <a:effectLst/>
            </a:endParaRPr>
          </a:p>
          <a:p>
            <a:pPr marL="0" indent="0">
              <a:buNone/>
            </a:pPr>
            <a:r>
              <a:rPr lang="en-US" sz="2400" i="1" dirty="0" err="1"/>
              <a:t>Truy</a:t>
            </a:r>
            <a:r>
              <a:rPr lang="en-US" sz="2400" i="1" dirty="0"/>
              <a:t> </a:t>
            </a:r>
            <a:r>
              <a:rPr lang="en-US" sz="2400" i="1" dirty="0" err="1"/>
              <a:t>vấn</a:t>
            </a:r>
            <a:r>
              <a:rPr lang="en-US" sz="2400" i="1" dirty="0"/>
              <a:t> category</a:t>
            </a:r>
            <a:endParaRPr lang="en-US" sz="2400" dirty="0">
              <a:effectLst/>
            </a:endParaRPr>
          </a:p>
          <a:p>
            <a:pPr lvl="1"/>
            <a:r>
              <a:rPr lang="en-US" sz="2000" dirty="0" err="1"/>
              <a:t>Không</a:t>
            </a:r>
            <a:r>
              <a:rPr lang="en-US" sz="2000" dirty="0"/>
              <a:t> </a:t>
            </a:r>
            <a:r>
              <a:rPr lang="en-US" sz="2000" dirty="0" err="1"/>
              <a:t>cần</a:t>
            </a:r>
            <a:r>
              <a:rPr lang="en-US" sz="2000" dirty="0"/>
              <a:t> .Include </a:t>
            </a:r>
            <a:r>
              <a:rPr lang="en-US" sz="2000" dirty="0" err="1"/>
              <a:t>mà</a:t>
            </a:r>
            <a:r>
              <a:rPr lang="en-US" sz="2000" dirty="0"/>
              <a:t> </a:t>
            </a:r>
            <a:r>
              <a:rPr lang="en-US" sz="2000" dirty="0" err="1"/>
              <a:t>chỉ</a:t>
            </a:r>
            <a:r>
              <a:rPr lang="en-US" sz="2000" dirty="0"/>
              <a:t> </a:t>
            </a:r>
            <a:r>
              <a:rPr lang="en-US" sz="2000" dirty="0" err="1"/>
              <a:t>dùng</a:t>
            </a:r>
            <a:r>
              <a:rPr lang="en-US" sz="2000" dirty="0"/>
              <a:t> .Load </a:t>
            </a:r>
            <a:r>
              <a:rPr lang="en-US" sz="2000" dirty="0" err="1"/>
              <a:t>RavenDB</a:t>
            </a:r>
            <a:r>
              <a:rPr lang="en-US" sz="2000" dirty="0"/>
              <a:t> </a:t>
            </a:r>
            <a:r>
              <a:rPr lang="en-US" sz="2000" dirty="0" err="1"/>
              <a:t>có</a:t>
            </a:r>
            <a:r>
              <a:rPr lang="en-US" sz="2000" dirty="0"/>
              <a:t> </a:t>
            </a:r>
            <a:r>
              <a:rPr lang="en-US" sz="2000" dirty="0" err="1"/>
              <a:t>thể</a:t>
            </a:r>
            <a:r>
              <a:rPr lang="en-US" sz="2000" dirty="0"/>
              <a:t> </a:t>
            </a:r>
            <a:r>
              <a:rPr lang="en-US" sz="2000" dirty="0" err="1"/>
              <a:t>gọi</a:t>
            </a:r>
            <a:r>
              <a:rPr lang="en-US" sz="2000" dirty="0"/>
              <a:t> </a:t>
            </a:r>
            <a:r>
              <a:rPr lang="en-US" sz="2000" dirty="0" err="1"/>
              <a:t>đúng</a:t>
            </a:r>
            <a:r>
              <a:rPr lang="en-US" sz="2000" dirty="0"/>
              <a:t> </a:t>
            </a:r>
            <a:r>
              <a:rPr lang="en-US" sz="2000" dirty="0" err="1"/>
              <a:t>thuộc</a:t>
            </a:r>
            <a:r>
              <a:rPr lang="en-US" sz="2000" dirty="0"/>
              <a:t> </a:t>
            </a:r>
            <a:r>
              <a:rPr lang="en-US" sz="2000" dirty="0" err="1"/>
              <a:t>tính</a:t>
            </a:r>
            <a:r>
              <a:rPr lang="en-US" sz="2000" dirty="0"/>
              <a:t> </a:t>
            </a:r>
            <a:r>
              <a:rPr lang="en-US" sz="2000" dirty="0" err="1"/>
              <a:t>cần</a:t>
            </a:r>
            <a:r>
              <a:rPr lang="en-US" sz="2000" dirty="0"/>
              <a:t> </a:t>
            </a:r>
            <a:r>
              <a:rPr lang="en-US" sz="2000" dirty="0" err="1"/>
              <a:t>xét</a:t>
            </a:r>
            <a:r>
              <a:rPr lang="en-US" sz="2000" dirty="0"/>
              <a:t> </a:t>
            </a:r>
            <a:r>
              <a:rPr lang="en-US" sz="2000" dirty="0" err="1"/>
              <a:t>để</a:t>
            </a:r>
            <a:r>
              <a:rPr lang="en-US" sz="2000" dirty="0"/>
              <a:t> </a:t>
            </a:r>
            <a:r>
              <a:rPr lang="en-US" sz="2000" dirty="0" err="1"/>
              <a:t>kiểm</a:t>
            </a:r>
            <a:r>
              <a:rPr lang="en-US" sz="2000" dirty="0"/>
              <a:t> </a:t>
            </a:r>
            <a:r>
              <a:rPr lang="en-US" sz="2000" dirty="0" err="1"/>
              <a:t>tra</a:t>
            </a:r>
            <a:r>
              <a:rPr lang="en-US" sz="2000" dirty="0"/>
              <a:t> </a:t>
            </a:r>
            <a:r>
              <a:rPr lang="en-US" sz="2000" dirty="0" err="1"/>
              <a:t>và</a:t>
            </a:r>
            <a:r>
              <a:rPr lang="en-US" sz="2000" dirty="0"/>
              <a:t> load </a:t>
            </a:r>
            <a:r>
              <a:rPr lang="en-US" sz="2000" dirty="0" err="1"/>
              <a:t>vào</a:t>
            </a:r>
            <a:r>
              <a:rPr lang="en-US" sz="2000" dirty="0"/>
              <a:t> </a:t>
            </a:r>
            <a:r>
              <a:rPr lang="en-US" sz="2000" dirty="0" err="1"/>
              <a:t>biến</a:t>
            </a:r>
            <a:r>
              <a:rPr lang="en-US" sz="2000" dirty="0"/>
              <a:t> category</a:t>
            </a:r>
            <a:endParaRPr lang="en-US" sz="2000" dirty="0">
              <a:effectLst/>
            </a:endParaRPr>
          </a:p>
          <a:p>
            <a:endParaRPr lang="en-US" sz="2400" dirty="0"/>
          </a:p>
        </p:txBody>
      </p:sp>
      <p:pic>
        <p:nvPicPr>
          <p:cNvPr id="4" name="Picture 2" descr="https://lh4.googleusercontent.com/ax31dWhC67rYyN6CW4adt4hADWWwZIXsELDHIwXoZhjLYnG1pD-p7HStKiq7rRLxlpk_OJriWhOzUiAcP45M6tIM_3tPZ00LlCmEG3EpdX2gwpktsIncC4xai8in7sHZFk6sxIiS">
            <a:extLst>
              <a:ext uri="{FF2B5EF4-FFF2-40B4-BE49-F238E27FC236}">
                <a16:creationId xmlns:a16="http://schemas.microsoft.com/office/drawing/2014/main" id="{03BBC612-85D5-4D41-B4B1-6557769320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616" y="1361385"/>
            <a:ext cx="8184253" cy="2596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339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5EA5-433D-4AFC-8B10-8374F8133F40}"/>
              </a:ext>
            </a:extLst>
          </p:cNvPr>
          <p:cNvSpPr>
            <a:spLocks noGrp="1"/>
          </p:cNvSpPr>
          <p:nvPr>
            <p:ph type="title"/>
          </p:nvPr>
        </p:nvSpPr>
        <p:spPr/>
        <p:txBody>
          <a:bodyPr/>
          <a:lstStyle/>
          <a:p>
            <a:r>
              <a:rPr lang="en-US" dirty="0">
                <a:solidFill>
                  <a:srgbClr val="A9172F"/>
                </a:solidFill>
              </a:rPr>
              <a:t>Deleting</a:t>
            </a:r>
          </a:p>
        </p:txBody>
      </p:sp>
      <p:sp>
        <p:nvSpPr>
          <p:cNvPr id="3" name="Content Placeholder 2">
            <a:extLst>
              <a:ext uri="{FF2B5EF4-FFF2-40B4-BE49-F238E27FC236}">
                <a16:creationId xmlns:a16="http://schemas.microsoft.com/office/drawing/2014/main" id="{0D1A585F-8C43-4117-AA5E-73813A13C27C}"/>
              </a:ext>
            </a:extLst>
          </p:cNvPr>
          <p:cNvSpPr>
            <a:spLocks noGrp="1"/>
          </p:cNvSpPr>
          <p:nvPr>
            <p:ph idx="1"/>
          </p:nvPr>
        </p:nvSpPr>
        <p:spPr>
          <a:xfrm>
            <a:off x="838200" y="4267200"/>
            <a:ext cx="10515600" cy="1909762"/>
          </a:xfrm>
        </p:spPr>
        <p:txBody>
          <a:bodyPr>
            <a:normAutofit fontScale="92500" lnSpcReduction="10000"/>
          </a:bodyPr>
          <a:lstStyle/>
          <a:p>
            <a:pPr marL="0" indent="0">
              <a:buNone/>
            </a:pPr>
            <a:r>
              <a:rPr lang="en-US" dirty="0" err="1"/>
              <a:t>Cách</a:t>
            </a:r>
            <a:r>
              <a:rPr lang="en-US" dirty="0"/>
              <a:t> 1:</a:t>
            </a:r>
            <a:endParaRPr lang="en-US" dirty="0">
              <a:effectLst/>
            </a:endParaRPr>
          </a:p>
          <a:p>
            <a:pPr lvl="1"/>
            <a:r>
              <a:rPr lang="en-US" dirty="0" err="1"/>
              <a:t>Khởi</a:t>
            </a:r>
            <a:r>
              <a:rPr lang="en-US" dirty="0"/>
              <a:t> </a:t>
            </a:r>
            <a:r>
              <a:rPr lang="en-US" dirty="0" err="1"/>
              <a:t>tạo</a:t>
            </a:r>
            <a:r>
              <a:rPr lang="en-US" dirty="0"/>
              <a:t> </a:t>
            </a:r>
            <a:r>
              <a:rPr lang="en-US" dirty="0" err="1"/>
              <a:t>một</a:t>
            </a:r>
            <a:r>
              <a:rPr lang="en-US" dirty="0"/>
              <a:t> employee </a:t>
            </a:r>
            <a:r>
              <a:rPr lang="en-US" dirty="0" err="1"/>
              <a:t>mẫu</a:t>
            </a:r>
            <a:r>
              <a:rPr lang="en-US" dirty="0"/>
              <a:t> </a:t>
            </a:r>
            <a:r>
              <a:rPr lang="en-US" dirty="0" err="1"/>
              <a:t>để</a:t>
            </a:r>
            <a:r>
              <a:rPr lang="en-US" dirty="0"/>
              <a:t> </a:t>
            </a:r>
            <a:r>
              <a:rPr lang="en-US" dirty="0" err="1"/>
              <a:t>duyệt</a:t>
            </a:r>
            <a:r>
              <a:rPr lang="en-US" dirty="0"/>
              <a:t> </a:t>
            </a:r>
            <a:r>
              <a:rPr lang="en-US" dirty="0" err="1"/>
              <a:t>tìm</a:t>
            </a:r>
            <a:endParaRPr lang="en-US" dirty="0">
              <a:effectLst/>
            </a:endParaRPr>
          </a:p>
          <a:p>
            <a:pPr lvl="1"/>
            <a:r>
              <a:rPr lang="en-US" dirty="0" err="1"/>
              <a:t>Dùng</a:t>
            </a:r>
            <a:r>
              <a:rPr lang="en-US" dirty="0"/>
              <a:t> </a:t>
            </a:r>
            <a:r>
              <a:rPr lang="en-US" dirty="0" err="1"/>
              <a:t>session.Delete</a:t>
            </a:r>
            <a:r>
              <a:rPr lang="en-US" dirty="0"/>
              <a:t>(employee) </a:t>
            </a:r>
            <a:r>
              <a:rPr lang="en-US" dirty="0" err="1"/>
              <a:t>để</a:t>
            </a:r>
            <a:r>
              <a:rPr lang="en-US" dirty="0"/>
              <a:t> </a:t>
            </a:r>
            <a:r>
              <a:rPr lang="en-US" dirty="0" err="1"/>
              <a:t>xóa</a:t>
            </a:r>
            <a:r>
              <a:rPr lang="en-US" dirty="0"/>
              <a:t> employee </a:t>
            </a:r>
            <a:r>
              <a:rPr lang="en-US" dirty="0" err="1"/>
              <a:t>giống</a:t>
            </a:r>
            <a:r>
              <a:rPr lang="en-US" dirty="0"/>
              <a:t> </a:t>
            </a:r>
            <a:r>
              <a:rPr lang="en-US" dirty="0" err="1"/>
              <a:t>với</a:t>
            </a:r>
            <a:r>
              <a:rPr lang="en-US" dirty="0"/>
              <a:t> employee </a:t>
            </a:r>
            <a:r>
              <a:rPr lang="en-US" dirty="0" err="1"/>
              <a:t>đã</a:t>
            </a:r>
            <a:r>
              <a:rPr lang="en-US" dirty="0"/>
              <a:t> </a:t>
            </a:r>
            <a:r>
              <a:rPr lang="en-US" dirty="0" err="1"/>
              <a:t>khởi</a:t>
            </a:r>
            <a:r>
              <a:rPr lang="en-US" dirty="0"/>
              <a:t> </a:t>
            </a:r>
            <a:r>
              <a:rPr lang="en-US" dirty="0" err="1"/>
              <a:t>tạo</a:t>
            </a:r>
            <a:endParaRPr lang="en-US" dirty="0">
              <a:effectLst/>
            </a:endParaRPr>
          </a:p>
          <a:p>
            <a:pPr marL="0" indent="0">
              <a:buNone/>
            </a:pPr>
            <a:r>
              <a:rPr lang="en-US" dirty="0" err="1"/>
              <a:t>Cách</a:t>
            </a:r>
            <a:r>
              <a:rPr lang="en-US" dirty="0"/>
              <a:t> 2:</a:t>
            </a:r>
            <a:endParaRPr lang="en-US" dirty="0">
              <a:effectLst/>
            </a:endParaRPr>
          </a:p>
          <a:p>
            <a:pPr lvl="1"/>
            <a:r>
              <a:rPr lang="en-US" dirty="0" err="1"/>
              <a:t>Dùng</a:t>
            </a:r>
            <a:r>
              <a:rPr lang="en-US" dirty="0"/>
              <a:t> </a:t>
            </a:r>
            <a:r>
              <a:rPr lang="en-US" dirty="0" err="1"/>
              <a:t>session.Delete</a:t>
            </a:r>
            <a:r>
              <a:rPr lang="en-US" dirty="0"/>
              <a:t>(“employees/1”) </a:t>
            </a:r>
            <a:r>
              <a:rPr lang="en-US" dirty="0" err="1"/>
              <a:t>để</a:t>
            </a:r>
            <a:r>
              <a:rPr lang="en-US" dirty="0"/>
              <a:t> </a:t>
            </a:r>
            <a:r>
              <a:rPr lang="en-US" dirty="0" err="1"/>
              <a:t>xóa</a:t>
            </a:r>
            <a:r>
              <a:rPr lang="en-US" dirty="0"/>
              <a:t> employee </a:t>
            </a:r>
            <a:r>
              <a:rPr lang="en-US" dirty="0" err="1"/>
              <a:t>có</a:t>
            </a:r>
            <a:r>
              <a:rPr lang="en-US" dirty="0"/>
              <a:t> </a:t>
            </a:r>
            <a:r>
              <a:rPr lang="en-US" dirty="0" err="1"/>
              <a:t>mã</a:t>
            </a:r>
            <a:r>
              <a:rPr lang="en-US" dirty="0"/>
              <a:t> employees/1</a:t>
            </a:r>
            <a:endParaRPr lang="en-US" dirty="0">
              <a:effectLst/>
            </a:endParaRPr>
          </a:p>
        </p:txBody>
      </p:sp>
      <p:pic>
        <p:nvPicPr>
          <p:cNvPr id="8194" name="Picture 2" descr="https://lh3.googleusercontent.com/pbDH-WpfbxORWU4jBgUbPD0FVcYstnKneuv2_NFTso3sHuybqCvsDc9rwBVzm6PDR8VSq6MDFIa9pjbnn7QuInwXXLQ-6gxtJ5NundZWTgB3yCbcfWl21WStdF-azqqaipO4kmgw">
            <a:extLst>
              <a:ext uri="{FF2B5EF4-FFF2-40B4-BE49-F238E27FC236}">
                <a16:creationId xmlns:a16="http://schemas.microsoft.com/office/drawing/2014/main" id="{E6A240FA-4CDD-4C83-A40A-3652D9B334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1788" y="1341344"/>
            <a:ext cx="5914403" cy="281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1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587AF3-E395-4008-80F7-9F0DD60B1A9A}"/>
              </a:ext>
            </a:extLst>
          </p:cNvPr>
          <p:cNvSpPr>
            <a:spLocks noGrp="1"/>
          </p:cNvSpPr>
          <p:nvPr>
            <p:ph idx="1"/>
          </p:nvPr>
        </p:nvSpPr>
        <p:spPr/>
        <p:txBody>
          <a:bodyPr>
            <a:normAutofit fontScale="92500" lnSpcReduction="20000"/>
          </a:bodyPr>
          <a:lstStyle/>
          <a:p>
            <a:r>
              <a:rPr lang="en-US" dirty="0" err="1"/>
              <a:t>Ravendb</a:t>
            </a:r>
            <a:r>
              <a:rPr lang="en-US" dirty="0"/>
              <a:t> </a:t>
            </a:r>
            <a:r>
              <a:rPr lang="en-US" dirty="0" err="1"/>
              <a:t>là</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tài</a:t>
            </a:r>
            <a:r>
              <a:rPr lang="en-US" dirty="0"/>
              <a:t> </a:t>
            </a:r>
            <a:r>
              <a:rPr lang="en-US" dirty="0" err="1"/>
              <a:t>liệu</a:t>
            </a:r>
            <a:r>
              <a:rPr lang="en-US" dirty="0"/>
              <a:t> </a:t>
            </a:r>
            <a:r>
              <a:rPr lang="en-US" dirty="0" err="1"/>
              <a:t>nguồn</a:t>
            </a:r>
            <a:r>
              <a:rPr lang="en-US" dirty="0"/>
              <a:t> </a:t>
            </a:r>
            <a:r>
              <a:rPr lang="en-US" dirty="0" err="1"/>
              <a:t>mở</a:t>
            </a:r>
            <a:r>
              <a:rPr lang="en-US" dirty="0"/>
              <a:t>, </a:t>
            </a:r>
            <a:r>
              <a:rPr lang="en-US" dirty="0" err="1"/>
              <a:t>một</a:t>
            </a:r>
            <a:r>
              <a:rPr lang="en-US" dirty="0"/>
              <a:t>  </a:t>
            </a:r>
            <a:r>
              <a:rPr lang="en-US" dirty="0" err="1"/>
              <a:t>loại</a:t>
            </a:r>
            <a:r>
              <a:rPr lang="en-US" dirty="0"/>
              <a:t> NOSQL database (Non-Relational databases) </a:t>
            </a:r>
            <a:r>
              <a:rPr lang="en-US" dirty="0" err="1"/>
              <a:t>được</a:t>
            </a:r>
            <a:r>
              <a:rPr lang="en-US" dirty="0"/>
              <a:t> </a:t>
            </a:r>
            <a:r>
              <a:rPr lang="en-US" dirty="0" err="1"/>
              <a:t>thiết</a:t>
            </a:r>
            <a:r>
              <a:rPr lang="en-US" dirty="0"/>
              <a:t> </a:t>
            </a:r>
            <a:r>
              <a:rPr lang="en-US" dirty="0" err="1"/>
              <a:t>kế</a:t>
            </a:r>
            <a:r>
              <a:rPr lang="en-US" dirty="0"/>
              <a:t> </a:t>
            </a:r>
            <a:r>
              <a:rPr lang="en-US" dirty="0" err="1"/>
              <a:t>đặc</a:t>
            </a:r>
            <a:r>
              <a:rPr lang="en-US" dirty="0"/>
              <a:t> </a:t>
            </a:r>
            <a:r>
              <a:rPr lang="en-US" dirty="0" err="1"/>
              <a:t>biệt</a:t>
            </a:r>
            <a:r>
              <a:rPr lang="en-US" dirty="0"/>
              <a:t> </a:t>
            </a:r>
            <a:r>
              <a:rPr lang="en-US" dirty="0" err="1"/>
              <a:t>cho</a:t>
            </a:r>
            <a:r>
              <a:rPr lang="en-US" dirty="0"/>
              <a:t> </a:t>
            </a:r>
            <a:r>
              <a:rPr lang="en-US" dirty="0" err="1"/>
              <a:t>nền</a:t>
            </a:r>
            <a:r>
              <a:rPr lang="en-US" dirty="0"/>
              <a:t> </a:t>
            </a:r>
            <a:r>
              <a:rPr lang="en-US" dirty="0" err="1"/>
              <a:t>tảng</a:t>
            </a:r>
            <a:r>
              <a:rPr lang="en-US" dirty="0"/>
              <a:t> .NET/WINDOW.</a:t>
            </a:r>
          </a:p>
          <a:p>
            <a:r>
              <a:rPr lang="en-US" dirty="0" err="1"/>
              <a:t>Trong</a:t>
            </a:r>
            <a:r>
              <a:rPr lang="en-US" dirty="0"/>
              <a:t> </a:t>
            </a:r>
            <a:r>
              <a:rPr lang="en-US" dirty="0" err="1"/>
              <a:t>Ravendb,mỗi</a:t>
            </a:r>
            <a:r>
              <a:rPr lang="en-US" dirty="0"/>
              <a:t> object </a:t>
            </a:r>
            <a:r>
              <a:rPr lang="en-US" dirty="0" err="1"/>
              <a:t>sẽ</a:t>
            </a:r>
            <a:r>
              <a:rPr lang="en-US" dirty="0"/>
              <a:t> </a:t>
            </a:r>
            <a:r>
              <a:rPr lang="en-US" dirty="0" err="1"/>
              <a:t>được</a:t>
            </a:r>
            <a:r>
              <a:rPr lang="en-US" dirty="0"/>
              <a:t> </a:t>
            </a:r>
            <a:r>
              <a:rPr lang="en-US" dirty="0" err="1"/>
              <a:t>lưu</a:t>
            </a:r>
            <a:r>
              <a:rPr lang="en-US" dirty="0"/>
              <a:t> </a:t>
            </a:r>
            <a:r>
              <a:rPr lang="en-US" dirty="0" err="1"/>
              <a:t>trữ</a:t>
            </a:r>
            <a:r>
              <a:rPr lang="en-US" dirty="0"/>
              <a:t> </a:t>
            </a:r>
            <a:r>
              <a:rPr lang="en-US" dirty="0" err="1"/>
              <a:t>trong</a:t>
            </a:r>
            <a:r>
              <a:rPr lang="en-US" dirty="0"/>
              <a:t> database </a:t>
            </a:r>
            <a:r>
              <a:rPr lang="en-US" dirty="0" err="1"/>
              <a:t>dưới</a:t>
            </a:r>
            <a:r>
              <a:rPr lang="en-US" dirty="0"/>
              <a:t> </a:t>
            </a:r>
            <a:r>
              <a:rPr lang="en-US" dirty="0" err="1"/>
              <a:t>dạng</a:t>
            </a:r>
            <a:r>
              <a:rPr lang="en-US" dirty="0"/>
              <a:t> </a:t>
            </a:r>
            <a:r>
              <a:rPr lang="en-US" dirty="0" err="1"/>
              <a:t>một</a:t>
            </a:r>
            <a:r>
              <a:rPr lang="en-US" dirty="0"/>
              <a:t> document. </a:t>
            </a:r>
            <a:r>
              <a:rPr lang="en-US" dirty="0" err="1"/>
              <a:t>Dữ</a:t>
            </a:r>
            <a:r>
              <a:rPr lang="en-US" dirty="0"/>
              <a:t> </a:t>
            </a:r>
            <a:r>
              <a:rPr lang="en-US" dirty="0" err="1"/>
              <a:t>liệu</a:t>
            </a:r>
            <a:r>
              <a:rPr lang="en-US" dirty="0"/>
              <a:t> </a:t>
            </a:r>
            <a:r>
              <a:rPr lang="en-US" dirty="0" err="1"/>
              <a:t>sẽ</a:t>
            </a:r>
            <a:r>
              <a:rPr lang="en-US" dirty="0"/>
              <a:t> </a:t>
            </a:r>
            <a:r>
              <a:rPr lang="en-US" dirty="0" err="1"/>
              <a:t>được</a:t>
            </a:r>
            <a:r>
              <a:rPr lang="en-US" dirty="0"/>
              <a:t> </a:t>
            </a:r>
            <a:r>
              <a:rPr lang="en-US" dirty="0" err="1"/>
              <a:t>lưu</a:t>
            </a:r>
            <a:r>
              <a:rPr lang="en-US" dirty="0"/>
              <a:t> </a:t>
            </a:r>
            <a:r>
              <a:rPr lang="en-US" dirty="0" err="1"/>
              <a:t>trữ</a:t>
            </a:r>
            <a:r>
              <a:rPr lang="en-US" dirty="0"/>
              <a:t> </a:t>
            </a:r>
            <a:r>
              <a:rPr lang="en-US" dirty="0" err="1"/>
              <a:t>dưới</a:t>
            </a:r>
            <a:r>
              <a:rPr lang="en-US" dirty="0"/>
              <a:t> </a:t>
            </a:r>
            <a:r>
              <a:rPr lang="en-US" dirty="0" err="1"/>
              <a:t>dạng</a:t>
            </a:r>
            <a:r>
              <a:rPr lang="en-US" dirty="0"/>
              <a:t> JSON . </a:t>
            </a:r>
            <a:r>
              <a:rPr lang="en-US" dirty="0" err="1"/>
              <a:t>Điều</a:t>
            </a:r>
            <a:r>
              <a:rPr lang="en-US" dirty="0"/>
              <a:t> </a:t>
            </a:r>
            <a:r>
              <a:rPr lang="en-US" dirty="0" err="1"/>
              <a:t>này</a:t>
            </a:r>
            <a:r>
              <a:rPr lang="en-US" dirty="0"/>
              <a:t> </a:t>
            </a:r>
            <a:r>
              <a:rPr lang="en-US" dirty="0" err="1"/>
              <a:t>làm</a:t>
            </a:r>
            <a:r>
              <a:rPr lang="en-US" dirty="0"/>
              <a:t> </a:t>
            </a:r>
            <a:r>
              <a:rPr lang="en-US" dirty="0" err="1"/>
              <a:t>cho</a:t>
            </a:r>
            <a:r>
              <a:rPr lang="en-US" dirty="0"/>
              <a:t> </a:t>
            </a:r>
            <a:r>
              <a:rPr lang="en-US" dirty="0" err="1"/>
              <a:t>việc</a:t>
            </a:r>
            <a:r>
              <a:rPr lang="en-US" dirty="0"/>
              <a:t> </a:t>
            </a:r>
            <a:r>
              <a:rPr lang="en-US" dirty="0" err="1"/>
              <a:t>ánh</a:t>
            </a:r>
            <a:r>
              <a:rPr lang="en-US" dirty="0"/>
              <a:t> </a:t>
            </a:r>
            <a:r>
              <a:rPr lang="en-US" dirty="0" err="1"/>
              <a:t>xạ</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vào</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dễ</a:t>
            </a:r>
            <a:r>
              <a:rPr lang="en-US" dirty="0"/>
              <a:t> </a:t>
            </a:r>
            <a:r>
              <a:rPr lang="en-US" dirty="0" err="1"/>
              <a:t>dàng</a:t>
            </a:r>
            <a:r>
              <a:rPr lang="en-US" dirty="0"/>
              <a:t> </a:t>
            </a:r>
            <a:r>
              <a:rPr lang="en-US" dirty="0" err="1"/>
              <a:t>hơn</a:t>
            </a:r>
            <a:r>
              <a:rPr lang="en-US" dirty="0"/>
              <a:t> </a:t>
            </a:r>
            <a:r>
              <a:rPr lang="en-US" dirty="0" err="1"/>
              <a:t>rất</a:t>
            </a:r>
            <a:r>
              <a:rPr lang="en-US" dirty="0"/>
              <a:t> </a:t>
            </a:r>
            <a:r>
              <a:rPr lang="en-US" dirty="0" err="1"/>
              <a:t>nhiều</a:t>
            </a:r>
            <a:r>
              <a:rPr lang="en-US" dirty="0"/>
              <a:t>. </a:t>
            </a:r>
            <a:r>
              <a:rPr lang="en-US" dirty="0" err="1"/>
              <a:t>Dữ</a:t>
            </a:r>
            <a:r>
              <a:rPr lang="en-US" dirty="0"/>
              <a:t> </a:t>
            </a:r>
            <a:r>
              <a:rPr lang="en-US" dirty="0" err="1"/>
              <a:t>liệu</a:t>
            </a:r>
            <a:r>
              <a:rPr lang="en-US" dirty="0"/>
              <a:t> </a:t>
            </a:r>
            <a:r>
              <a:rPr lang="en-US" dirty="0" err="1"/>
              <a:t>không</a:t>
            </a:r>
            <a:r>
              <a:rPr lang="en-US" dirty="0"/>
              <a:t> schema </a:t>
            </a:r>
            <a:r>
              <a:rPr lang="en-US" dirty="0" err="1"/>
              <a:t>cứng</a:t>
            </a:r>
            <a:r>
              <a:rPr lang="en-US" dirty="0"/>
              <a:t> </a:t>
            </a:r>
            <a:r>
              <a:rPr lang="en-US" dirty="0" err="1"/>
              <a:t>như</a:t>
            </a:r>
            <a:r>
              <a:rPr lang="en-US" dirty="0"/>
              <a:t> SQL, do </a:t>
            </a:r>
            <a:r>
              <a:rPr lang="en-US" dirty="0" err="1"/>
              <a:t>đó</a:t>
            </a:r>
            <a:r>
              <a:rPr lang="en-US" dirty="0"/>
              <a:t> ta </a:t>
            </a:r>
            <a:r>
              <a:rPr lang="en-US" b="1" dirty="0" err="1"/>
              <a:t>có</a:t>
            </a:r>
            <a:r>
              <a:rPr lang="en-US" b="1" dirty="0"/>
              <a:t> </a:t>
            </a:r>
            <a:r>
              <a:rPr lang="en-US" b="1" dirty="0" err="1"/>
              <a:t>thể</a:t>
            </a:r>
            <a:r>
              <a:rPr lang="en-US" b="1" dirty="0"/>
              <a:t> </a:t>
            </a:r>
            <a:r>
              <a:rPr lang="en-US" b="1" dirty="0" err="1"/>
              <a:t>thêm</a:t>
            </a:r>
            <a:r>
              <a:rPr lang="en-US" b="1" dirty="0"/>
              <a:t>/</a:t>
            </a:r>
            <a:r>
              <a:rPr lang="en-US" b="1" dirty="0" err="1"/>
              <a:t>sửa</a:t>
            </a:r>
            <a:r>
              <a:rPr lang="en-US" b="1" dirty="0"/>
              <a:t> field, </a:t>
            </a:r>
            <a:r>
              <a:rPr lang="en-US" b="1" dirty="0" err="1"/>
              <a:t>thay</a:t>
            </a:r>
            <a:r>
              <a:rPr lang="en-US" b="1" dirty="0"/>
              <a:t> </a:t>
            </a:r>
            <a:r>
              <a:rPr lang="en-US" b="1" dirty="0" err="1"/>
              <a:t>đổi</a:t>
            </a:r>
            <a:r>
              <a:rPr lang="en-US" b="1" dirty="0"/>
              <a:t> table</a:t>
            </a:r>
            <a:r>
              <a:rPr lang="en-US" dirty="0"/>
              <a:t>, … </a:t>
            </a:r>
            <a:r>
              <a:rPr lang="en-US" dirty="0" err="1"/>
              <a:t>rất</a:t>
            </a:r>
            <a:r>
              <a:rPr lang="en-US" dirty="0"/>
              <a:t> </a:t>
            </a:r>
            <a:r>
              <a:rPr lang="en-US" dirty="0" err="1"/>
              <a:t>nhanh</a:t>
            </a:r>
            <a:r>
              <a:rPr lang="en-US" dirty="0"/>
              <a:t> </a:t>
            </a:r>
            <a:r>
              <a:rPr lang="en-US" dirty="0" err="1"/>
              <a:t>và</a:t>
            </a:r>
            <a:r>
              <a:rPr lang="en-US" dirty="0"/>
              <a:t> </a:t>
            </a:r>
            <a:r>
              <a:rPr lang="en-US" dirty="0" err="1"/>
              <a:t>đơn</a:t>
            </a:r>
            <a:r>
              <a:rPr lang="en-US" dirty="0"/>
              <a:t> </a:t>
            </a:r>
            <a:r>
              <a:rPr lang="en-US" dirty="0" err="1"/>
              <a:t>giản.Ravendb</a:t>
            </a:r>
            <a:r>
              <a:rPr lang="en-US" dirty="0"/>
              <a:t> </a:t>
            </a:r>
            <a:r>
              <a:rPr lang="en-US" dirty="0" err="1"/>
              <a:t>có</a:t>
            </a:r>
            <a:r>
              <a:rPr lang="en-US" dirty="0"/>
              <a:t> </a:t>
            </a:r>
            <a:r>
              <a:rPr lang="en-US" dirty="0" err="1"/>
              <a:t>tốc</a:t>
            </a:r>
            <a:r>
              <a:rPr lang="en-US" dirty="0"/>
              <a:t> </a:t>
            </a:r>
            <a:r>
              <a:rPr lang="en-US" dirty="0" err="1"/>
              <a:t>độ</a:t>
            </a:r>
            <a:r>
              <a:rPr lang="en-US" dirty="0"/>
              <a:t> </a:t>
            </a:r>
            <a:r>
              <a:rPr lang="en-US" dirty="0" err="1"/>
              <a:t>truy</a:t>
            </a:r>
            <a:r>
              <a:rPr lang="en-US" dirty="0"/>
              <a:t> </a:t>
            </a:r>
            <a:r>
              <a:rPr lang="en-US" dirty="0" err="1"/>
              <a:t>vấn</a:t>
            </a:r>
            <a:r>
              <a:rPr lang="en-US" dirty="0"/>
              <a:t> </a:t>
            </a:r>
            <a:r>
              <a:rPr lang="en-US" dirty="0" err="1"/>
              <a:t>nhanh</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câu</a:t>
            </a:r>
            <a:r>
              <a:rPr lang="en-US" dirty="0"/>
              <a:t> </a:t>
            </a:r>
            <a:r>
              <a:rPr lang="en-US" dirty="0" err="1"/>
              <a:t>truy</a:t>
            </a:r>
            <a:r>
              <a:rPr lang="en-US" dirty="0"/>
              <a:t> </a:t>
            </a:r>
            <a:r>
              <a:rPr lang="en-US" dirty="0" err="1"/>
              <a:t>vấn</a:t>
            </a:r>
            <a:r>
              <a:rPr lang="en-US" dirty="0"/>
              <a:t> </a:t>
            </a:r>
            <a:r>
              <a:rPr lang="en-US" dirty="0" err="1"/>
              <a:t>phức</a:t>
            </a:r>
            <a:r>
              <a:rPr lang="en-US" dirty="0"/>
              <a:t> </a:t>
            </a:r>
            <a:r>
              <a:rPr lang="en-US" dirty="0" err="1"/>
              <a:t>tạp</a:t>
            </a:r>
            <a:r>
              <a:rPr lang="en-US" dirty="0"/>
              <a:t>, </a:t>
            </a:r>
            <a:r>
              <a:rPr lang="en-US" dirty="0" err="1"/>
              <a:t>dễ</a:t>
            </a:r>
            <a:r>
              <a:rPr lang="en-US" dirty="0"/>
              <a:t> </a:t>
            </a:r>
            <a:r>
              <a:rPr lang="en-US" dirty="0" err="1"/>
              <a:t>mở</a:t>
            </a:r>
            <a:r>
              <a:rPr lang="en-US" dirty="0"/>
              <a:t> </a:t>
            </a:r>
            <a:r>
              <a:rPr lang="en-US" dirty="0" err="1"/>
              <a:t>rộng</a:t>
            </a:r>
            <a:r>
              <a:rPr lang="en-US" dirty="0"/>
              <a:t> .</a:t>
            </a:r>
          </a:p>
          <a:p>
            <a:r>
              <a:rPr lang="en-US" dirty="0" err="1"/>
              <a:t>RavenDB</a:t>
            </a:r>
            <a:r>
              <a:rPr lang="en-US" dirty="0"/>
              <a:t> </a:t>
            </a:r>
            <a:r>
              <a:rPr lang="en-US" dirty="0" err="1"/>
              <a:t>có</a:t>
            </a:r>
            <a:r>
              <a:rPr lang="en-US" dirty="0"/>
              <a:t> </a:t>
            </a:r>
            <a:r>
              <a:rPr lang="en-US" dirty="0" err="1"/>
              <a:t>thể</a:t>
            </a:r>
            <a:r>
              <a:rPr lang="en-US" dirty="0"/>
              <a:t> </a:t>
            </a:r>
            <a:r>
              <a:rPr lang="en-US" dirty="0" err="1"/>
              <a:t>dễ</a:t>
            </a:r>
            <a:r>
              <a:rPr lang="en-US" dirty="0"/>
              <a:t> </a:t>
            </a:r>
            <a:r>
              <a:rPr lang="en-US" dirty="0" err="1"/>
              <a:t>dàng</a:t>
            </a:r>
            <a:r>
              <a:rPr lang="en-US" dirty="0"/>
              <a:t> </a:t>
            </a:r>
            <a:r>
              <a:rPr lang="en-US" dirty="0" err="1"/>
              <a:t>xử</a:t>
            </a:r>
            <a:r>
              <a:rPr lang="en-US" dirty="0"/>
              <a:t> </a:t>
            </a:r>
            <a:r>
              <a:rPr lang="en-US" dirty="0" err="1"/>
              <a:t>lý</a:t>
            </a:r>
            <a:r>
              <a:rPr lang="en-US" dirty="0"/>
              <a:t> </a:t>
            </a:r>
            <a:r>
              <a:rPr lang="en-US" dirty="0" err="1"/>
              <a:t>hàng</a:t>
            </a:r>
            <a:r>
              <a:rPr lang="en-US" dirty="0"/>
              <a:t> </a:t>
            </a:r>
            <a:r>
              <a:rPr lang="en-US" dirty="0" err="1"/>
              <a:t>trăm</a:t>
            </a:r>
            <a:r>
              <a:rPr lang="en-US" dirty="0"/>
              <a:t> </a:t>
            </a:r>
            <a:r>
              <a:rPr lang="en-US" dirty="0" err="1"/>
              <a:t>hoặc</a:t>
            </a:r>
            <a:r>
              <a:rPr lang="en-US" dirty="0"/>
              <a:t> </a:t>
            </a:r>
            <a:r>
              <a:rPr lang="en-US" dirty="0" err="1"/>
              <a:t>hàng</a:t>
            </a:r>
            <a:r>
              <a:rPr lang="en-US" dirty="0"/>
              <a:t> </a:t>
            </a:r>
            <a:r>
              <a:rPr lang="en-US" dirty="0" err="1"/>
              <a:t>ngàn</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trên</a:t>
            </a:r>
            <a:r>
              <a:rPr lang="en-US" dirty="0"/>
              <a:t> </a:t>
            </a:r>
            <a:r>
              <a:rPr lang="en-US" dirty="0" err="1"/>
              <a:t>cùng</a:t>
            </a:r>
            <a:r>
              <a:rPr lang="en-US" dirty="0"/>
              <a:t> </a:t>
            </a:r>
            <a:r>
              <a:rPr lang="en-US" dirty="0" err="1"/>
              <a:t>một</a:t>
            </a:r>
            <a:r>
              <a:rPr lang="en-US" dirty="0"/>
              <a:t> </a:t>
            </a:r>
            <a:r>
              <a:rPr lang="en-US" dirty="0" err="1"/>
              <a:t>cá</a:t>
            </a:r>
            <a:r>
              <a:rPr lang="en-US" dirty="0"/>
              <a:t> </a:t>
            </a:r>
            <a:r>
              <a:rPr lang="en-US" dirty="0" err="1"/>
              <a:t>thể</a:t>
            </a:r>
            <a:r>
              <a:rPr lang="en-US" dirty="0"/>
              <a:t> . </a:t>
            </a:r>
            <a:r>
              <a:rPr lang="en-US" dirty="0" err="1"/>
              <a:t>Điều</a:t>
            </a:r>
            <a:r>
              <a:rPr lang="en-US" dirty="0"/>
              <a:t> </a:t>
            </a:r>
            <a:r>
              <a:rPr lang="en-US" dirty="0" err="1"/>
              <a:t>này</a:t>
            </a:r>
            <a:r>
              <a:rPr lang="en-US" dirty="0"/>
              <a:t> </a:t>
            </a:r>
            <a:r>
              <a:rPr lang="en-US" dirty="0" err="1"/>
              <a:t>cho</a:t>
            </a:r>
            <a:r>
              <a:rPr lang="en-US" dirty="0"/>
              <a:t> </a:t>
            </a:r>
            <a:r>
              <a:rPr lang="en-US" dirty="0" err="1"/>
              <a:t>phép</a:t>
            </a:r>
            <a:r>
              <a:rPr lang="en-US" dirty="0"/>
              <a:t> </a:t>
            </a:r>
            <a:r>
              <a:rPr lang="en-US" dirty="0" err="1"/>
              <a:t>RavenDB</a:t>
            </a:r>
            <a:r>
              <a:rPr lang="en-US" dirty="0"/>
              <a:t> </a:t>
            </a:r>
            <a:r>
              <a:rPr lang="en-US" dirty="0" err="1"/>
              <a:t>quản</a:t>
            </a:r>
            <a:r>
              <a:rPr lang="en-US" dirty="0"/>
              <a:t> </a:t>
            </a:r>
            <a:r>
              <a:rPr lang="en-US" dirty="0" err="1"/>
              <a:t>lý</a:t>
            </a:r>
            <a:r>
              <a:rPr lang="en-US" dirty="0"/>
              <a:t> </a:t>
            </a:r>
            <a:r>
              <a:rPr lang="en-US" dirty="0" err="1"/>
              <a:t>số</a:t>
            </a:r>
            <a:r>
              <a:rPr lang="en-US" dirty="0"/>
              <a:t> </a:t>
            </a:r>
            <a:r>
              <a:rPr lang="en-US" dirty="0" err="1"/>
              <a:t>lượng</a:t>
            </a:r>
            <a:r>
              <a:rPr lang="en-US" dirty="0"/>
              <a:t> </a:t>
            </a:r>
            <a:r>
              <a:rPr lang="en-US" dirty="0" err="1"/>
              <a:t>lớn</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nhưng</a:t>
            </a:r>
            <a:r>
              <a:rPr lang="en-US" dirty="0"/>
              <a:t> </a:t>
            </a:r>
            <a:r>
              <a:rPr lang="en-US" dirty="0" err="1"/>
              <a:t>tại</a:t>
            </a:r>
            <a:r>
              <a:rPr lang="en-US" dirty="0"/>
              <a:t> </a:t>
            </a:r>
            <a:r>
              <a:rPr lang="en-US" dirty="0" err="1"/>
              <a:t>bất</a:t>
            </a:r>
            <a:r>
              <a:rPr lang="en-US" dirty="0"/>
              <a:t> </a:t>
            </a:r>
            <a:r>
              <a:rPr lang="en-US" dirty="0" err="1"/>
              <a:t>kỳ</a:t>
            </a:r>
            <a:r>
              <a:rPr lang="en-US" dirty="0"/>
              <a:t> </a:t>
            </a:r>
            <a:r>
              <a:rPr lang="en-US" dirty="0" err="1"/>
              <a:t>thời</a:t>
            </a:r>
            <a:r>
              <a:rPr lang="en-US" dirty="0"/>
              <a:t> </a:t>
            </a:r>
            <a:r>
              <a:rPr lang="en-US" dirty="0" err="1"/>
              <a:t>điểm</a:t>
            </a:r>
            <a:r>
              <a:rPr lang="en-US" dirty="0"/>
              <a:t> </a:t>
            </a:r>
            <a:r>
              <a:rPr lang="en-US" dirty="0" err="1"/>
              <a:t>nào</a:t>
            </a:r>
            <a:r>
              <a:rPr lang="en-US" dirty="0"/>
              <a:t>, </a:t>
            </a:r>
            <a:r>
              <a:rPr lang="en-US" dirty="0" err="1"/>
              <a:t>chỉ</a:t>
            </a:r>
            <a:r>
              <a:rPr lang="en-US" dirty="0"/>
              <a:t> </a:t>
            </a:r>
            <a:r>
              <a:rPr lang="en-US" dirty="0" err="1"/>
              <a:t>có</a:t>
            </a:r>
            <a:r>
              <a:rPr lang="en-US" dirty="0"/>
              <a:t> </a:t>
            </a:r>
            <a:r>
              <a:rPr lang="en-US" dirty="0" err="1"/>
              <a:t>một</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hoạt</a:t>
            </a:r>
            <a:r>
              <a:rPr lang="en-US" dirty="0"/>
              <a:t> </a:t>
            </a:r>
            <a:r>
              <a:rPr lang="en-US" dirty="0" err="1"/>
              <a:t>động</a:t>
            </a:r>
            <a:r>
              <a:rPr lang="en-US" dirty="0"/>
              <a:t> </a:t>
            </a:r>
            <a:r>
              <a:rPr lang="en-US" dirty="0" err="1"/>
              <a:t>và</a:t>
            </a:r>
            <a:r>
              <a:rPr lang="en-US" dirty="0"/>
              <a:t> </a:t>
            </a:r>
            <a:r>
              <a:rPr lang="en-US" dirty="0" err="1"/>
              <a:t>lấy</a:t>
            </a:r>
            <a:r>
              <a:rPr lang="en-US" dirty="0"/>
              <a:t> </a:t>
            </a:r>
            <a:r>
              <a:rPr lang="en-US" dirty="0" err="1"/>
              <a:t>tài</a:t>
            </a:r>
            <a:r>
              <a:rPr lang="en-US" dirty="0"/>
              <a:t> </a:t>
            </a:r>
            <a:r>
              <a:rPr lang="en-US" dirty="0" err="1"/>
              <a:t>nguyên</a:t>
            </a:r>
            <a:r>
              <a:rPr lang="en-US" dirty="0"/>
              <a:t>.</a:t>
            </a:r>
          </a:p>
          <a:p>
            <a:endParaRPr lang="en-US" dirty="0"/>
          </a:p>
        </p:txBody>
      </p:sp>
      <p:sp>
        <p:nvSpPr>
          <p:cNvPr id="4" name="Title 1">
            <a:extLst>
              <a:ext uri="{FF2B5EF4-FFF2-40B4-BE49-F238E27FC236}">
                <a16:creationId xmlns:a16="http://schemas.microsoft.com/office/drawing/2014/main" id="{255BC486-031E-49B3-913E-89C0C64F8A98}"/>
              </a:ext>
            </a:extLst>
          </p:cNvPr>
          <p:cNvSpPr>
            <a:spLocks noGrp="1"/>
          </p:cNvSpPr>
          <p:nvPr>
            <p:ph type="title"/>
          </p:nvPr>
        </p:nvSpPr>
        <p:spPr>
          <a:xfrm>
            <a:off x="838200" y="365125"/>
            <a:ext cx="10515600" cy="1325563"/>
          </a:xfrm>
        </p:spPr>
        <p:txBody>
          <a:bodyPr/>
          <a:lstStyle/>
          <a:p>
            <a:r>
              <a:rPr lang="en-US" dirty="0" err="1">
                <a:solidFill>
                  <a:srgbClr val="A9172F"/>
                </a:solidFill>
              </a:rPr>
              <a:t>Giới</a:t>
            </a:r>
            <a:r>
              <a:rPr lang="en-US" dirty="0">
                <a:solidFill>
                  <a:srgbClr val="A9172F"/>
                </a:solidFill>
              </a:rPr>
              <a:t> </a:t>
            </a:r>
            <a:r>
              <a:rPr lang="en-US" dirty="0" err="1">
                <a:solidFill>
                  <a:srgbClr val="A9172F"/>
                </a:solidFill>
              </a:rPr>
              <a:t>thiệu</a:t>
            </a:r>
            <a:endParaRPr lang="en-US" dirty="0">
              <a:solidFill>
                <a:srgbClr val="A9172F"/>
              </a:solidFill>
            </a:endParaRPr>
          </a:p>
        </p:txBody>
      </p:sp>
      <p:sp>
        <p:nvSpPr>
          <p:cNvPr id="5" name="Rectangle 4">
            <a:extLst>
              <a:ext uri="{FF2B5EF4-FFF2-40B4-BE49-F238E27FC236}">
                <a16:creationId xmlns:a16="http://schemas.microsoft.com/office/drawing/2014/main" id="{5377DC5F-03EB-4019-9025-72E86A226041}"/>
              </a:ext>
            </a:extLst>
          </p:cNvPr>
          <p:cNvSpPr/>
          <p:nvPr/>
        </p:nvSpPr>
        <p:spPr>
          <a:xfrm>
            <a:off x="745434" y="63696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782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2D23-F661-4CA4-96CB-19B4E56558CF}"/>
              </a:ext>
            </a:extLst>
          </p:cNvPr>
          <p:cNvSpPr>
            <a:spLocks noGrp="1"/>
          </p:cNvSpPr>
          <p:nvPr>
            <p:ph type="title"/>
          </p:nvPr>
        </p:nvSpPr>
        <p:spPr/>
        <p:txBody>
          <a:bodyPr/>
          <a:lstStyle/>
          <a:p>
            <a:r>
              <a:rPr lang="en-US" dirty="0" err="1">
                <a:solidFill>
                  <a:srgbClr val="A9172F"/>
                </a:solidFill>
              </a:rPr>
              <a:t>Cách</a:t>
            </a:r>
            <a:r>
              <a:rPr lang="en-US" dirty="0">
                <a:solidFill>
                  <a:srgbClr val="A9172F"/>
                </a:solidFill>
              </a:rPr>
              <a:t> </a:t>
            </a:r>
            <a:r>
              <a:rPr lang="en-US" dirty="0" err="1">
                <a:solidFill>
                  <a:srgbClr val="A9172F"/>
                </a:solidFill>
              </a:rPr>
              <a:t>truy</a:t>
            </a:r>
            <a:r>
              <a:rPr lang="en-US" dirty="0">
                <a:solidFill>
                  <a:srgbClr val="A9172F"/>
                </a:solidFill>
              </a:rPr>
              <a:t> </a:t>
            </a:r>
            <a:r>
              <a:rPr lang="en-US" dirty="0" err="1">
                <a:solidFill>
                  <a:srgbClr val="A9172F"/>
                </a:solidFill>
              </a:rPr>
              <a:t>vấn</a:t>
            </a:r>
            <a:r>
              <a:rPr lang="en-US" dirty="0">
                <a:solidFill>
                  <a:srgbClr val="A9172F"/>
                </a:solidFill>
              </a:rPr>
              <a:t> </a:t>
            </a:r>
            <a:r>
              <a:rPr lang="en-US" dirty="0" err="1">
                <a:solidFill>
                  <a:srgbClr val="A9172F"/>
                </a:solidFill>
              </a:rPr>
              <a:t>của</a:t>
            </a:r>
            <a:r>
              <a:rPr lang="en-US" dirty="0">
                <a:solidFill>
                  <a:srgbClr val="A9172F"/>
                </a:solidFill>
              </a:rPr>
              <a:t> </a:t>
            </a:r>
            <a:r>
              <a:rPr lang="en-US" dirty="0" err="1">
                <a:solidFill>
                  <a:srgbClr val="A9172F"/>
                </a:solidFill>
              </a:rPr>
              <a:t>RavenDB</a:t>
            </a:r>
            <a:r>
              <a:rPr lang="en-US" dirty="0">
                <a:solidFill>
                  <a:srgbClr val="A9172F"/>
                </a:solidFill>
              </a:rPr>
              <a:t> </a:t>
            </a:r>
            <a:r>
              <a:rPr lang="en-US" dirty="0" err="1">
                <a:solidFill>
                  <a:srgbClr val="A9172F"/>
                </a:solidFill>
              </a:rPr>
              <a:t>trên</a:t>
            </a:r>
            <a:r>
              <a:rPr lang="en-US" dirty="0">
                <a:solidFill>
                  <a:srgbClr val="A9172F"/>
                </a:solidFill>
              </a:rPr>
              <a:t> C#</a:t>
            </a:r>
          </a:p>
        </p:txBody>
      </p:sp>
      <p:sp>
        <p:nvSpPr>
          <p:cNvPr id="3" name="Content Placeholder 2">
            <a:extLst>
              <a:ext uri="{FF2B5EF4-FFF2-40B4-BE49-F238E27FC236}">
                <a16:creationId xmlns:a16="http://schemas.microsoft.com/office/drawing/2014/main" id="{15D6CF0B-5838-4ABC-86E0-3329EC0D2130}"/>
              </a:ext>
            </a:extLst>
          </p:cNvPr>
          <p:cNvSpPr>
            <a:spLocks noGrp="1"/>
          </p:cNvSpPr>
          <p:nvPr>
            <p:ph idx="1"/>
          </p:nvPr>
        </p:nvSpPr>
        <p:spPr>
          <a:xfrm>
            <a:off x="838200" y="1825625"/>
            <a:ext cx="10515600" cy="904323"/>
          </a:xfrm>
        </p:spPr>
        <p:txBody>
          <a:bodyPr/>
          <a:lstStyle/>
          <a:p>
            <a:pPr marL="0" indent="0">
              <a:buNone/>
            </a:pPr>
            <a:r>
              <a:rPr lang="vi-VN" dirty="0"/>
              <a:t>Các lệnh truy vấn sẽ được biên dịch thành ngôn ngữ truy vấn Raven Query Language (RQL).</a:t>
            </a:r>
            <a:endParaRPr lang="en-US" dirty="0"/>
          </a:p>
        </p:txBody>
      </p:sp>
      <p:pic>
        <p:nvPicPr>
          <p:cNvPr id="10242" name="Picture 2" descr="https://lh6.googleusercontent.com/KJjIep6sabBZHnwOPGxV2zu_XKmyKlEQeWzNXmBvWRcqLlem_nwR3u37FHPl2dUn7ZGZq2H_80W5lQ_o-FZ8HnUPZyrQE5fB_0tluvFAv0vZgEkZuBXDEVb3NkCj5qB8JWX_0NCG">
            <a:extLst>
              <a:ext uri="{FF2B5EF4-FFF2-40B4-BE49-F238E27FC236}">
                <a16:creationId xmlns:a16="http://schemas.microsoft.com/office/drawing/2014/main" id="{A8977DC4-7FA9-4F12-A43D-7B28F890A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87" y="2982947"/>
            <a:ext cx="11489225" cy="229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13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522A8-3554-437F-8756-649CDF05EDA9}"/>
              </a:ext>
            </a:extLst>
          </p:cNvPr>
          <p:cNvSpPr>
            <a:spLocks noGrp="1"/>
          </p:cNvSpPr>
          <p:nvPr>
            <p:ph type="title"/>
          </p:nvPr>
        </p:nvSpPr>
        <p:spPr/>
        <p:txBody>
          <a:bodyPr/>
          <a:lstStyle/>
          <a:p>
            <a:r>
              <a:rPr lang="en-US" dirty="0" err="1">
                <a:solidFill>
                  <a:srgbClr val="A9172F"/>
                </a:solidFill>
              </a:rPr>
              <a:t>Cách</a:t>
            </a:r>
            <a:r>
              <a:rPr lang="en-US" dirty="0">
                <a:solidFill>
                  <a:srgbClr val="A9172F"/>
                </a:solidFill>
              </a:rPr>
              <a:t> </a:t>
            </a:r>
            <a:r>
              <a:rPr lang="en-US" dirty="0" err="1">
                <a:solidFill>
                  <a:srgbClr val="A9172F"/>
                </a:solidFill>
              </a:rPr>
              <a:t>truy</a:t>
            </a:r>
            <a:r>
              <a:rPr lang="en-US" dirty="0">
                <a:solidFill>
                  <a:srgbClr val="A9172F"/>
                </a:solidFill>
              </a:rPr>
              <a:t> </a:t>
            </a:r>
            <a:r>
              <a:rPr lang="en-US" dirty="0" err="1">
                <a:solidFill>
                  <a:srgbClr val="A9172F"/>
                </a:solidFill>
              </a:rPr>
              <a:t>vấn</a:t>
            </a:r>
            <a:r>
              <a:rPr lang="en-US" dirty="0">
                <a:solidFill>
                  <a:srgbClr val="A9172F"/>
                </a:solidFill>
              </a:rPr>
              <a:t> </a:t>
            </a:r>
            <a:r>
              <a:rPr lang="en-US" dirty="0" err="1">
                <a:solidFill>
                  <a:srgbClr val="A9172F"/>
                </a:solidFill>
              </a:rPr>
              <a:t>của</a:t>
            </a:r>
            <a:r>
              <a:rPr lang="en-US" dirty="0">
                <a:solidFill>
                  <a:srgbClr val="A9172F"/>
                </a:solidFill>
              </a:rPr>
              <a:t> </a:t>
            </a:r>
            <a:r>
              <a:rPr lang="en-US" dirty="0" err="1">
                <a:solidFill>
                  <a:srgbClr val="A9172F"/>
                </a:solidFill>
              </a:rPr>
              <a:t>RavenDB</a:t>
            </a:r>
            <a:r>
              <a:rPr lang="en-US" dirty="0">
                <a:solidFill>
                  <a:srgbClr val="A9172F"/>
                </a:solidFill>
              </a:rPr>
              <a:t> </a:t>
            </a:r>
            <a:r>
              <a:rPr lang="en-US" dirty="0" err="1">
                <a:solidFill>
                  <a:srgbClr val="A9172F"/>
                </a:solidFill>
              </a:rPr>
              <a:t>trên</a:t>
            </a:r>
            <a:r>
              <a:rPr lang="en-US" dirty="0">
                <a:solidFill>
                  <a:srgbClr val="A9172F"/>
                </a:solidFill>
              </a:rPr>
              <a:t> C#</a:t>
            </a:r>
          </a:p>
        </p:txBody>
      </p:sp>
      <p:sp>
        <p:nvSpPr>
          <p:cNvPr id="3" name="Content Placeholder 2">
            <a:extLst>
              <a:ext uri="{FF2B5EF4-FFF2-40B4-BE49-F238E27FC236}">
                <a16:creationId xmlns:a16="http://schemas.microsoft.com/office/drawing/2014/main" id="{B853C396-BFA5-438F-8338-C5840C59A803}"/>
              </a:ext>
            </a:extLst>
          </p:cNvPr>
          <p:cNvSpPr>
            <a:spLocks noGrp="1"/>
          </p:cNvSpPr>
          <p:nvPr>
            <p:ph idx="1"/>
          </p:nvPr>
        </p:nvSpPr>
        <p:spPr/>
        <p:txBody>
          <a:bodyPr/>
          <a:lstStyle/>
          <a:p>
            <a:r>
              <a:rPr lang="en-US" dirty="0" err="1"/>
              <a:t>Các</a:t>
            </a:r>
            <a:r>
              <a:rPr lang="en-US" dirty="0"/>
              <a:t> </a:t>
            </a:r>
            <a:r>
              <a:rPr lang="en-US" dirty="0" err="1"/>
              <a:t>loại</a:t>
            </a:r>
            <a:r>
              <a:rPr lang="en-US" dirty="0"/>
              <a:t> </a:t>
            </a:r>
            <a:r>
              <a:rPr lang="en-US" dirty="0" err="1"/>
              <a:t>truy</a:t>
            </a:r>
            <a:r>
              <a:rPr lang="en-US" dirty="0"/>
              <a:t> </a:t>
            </a:r>
            <a:r>
              <a:rPr lang="en-US" dirty="0" err="1"/>
              <a:t>vấn</a:t>
            </a:r>
            <a:endParaRPr lang="en-US" dirty="0"/>
          </a:p>
          <a:p>
            <a:pPr lvl="1">
              <a:buFont typeface="Courier New" panose="02070309020205020404" pitchFamily="49" charset="0"/>
              <a:buChar char="o"/>
            </a:pPr>
            <a:r>
              <a:rPr lang="en-US" dirty="0"/>
              <a:t>Session Query</a:t>
            </a:r>
            <a:endParaRPr lang="en-US" dirty="0">
              <a:effectLst/>
            </a:endParaRPr>
          </a:p>
          <a:p>
            <a:pPr lvl="1">
              <a:buFont typeface="Courier New" panose="02070309020205020404" pitchFamily="49" charset="0"/>
              <a:buChar char="o"/>
            </a:pPr>
            <a:r>
              <a:rPr lang="en-US" dirty="0"/>
              <a:t>Raw Query</a:t>
            </a:r>
          </a:p>
          <a:p>
            <a:r>
              <a:rPr lang="en-US" dirty="0" err="1"/>
              <a:t>Truy</a:t>
            </a:r>
            <a:r>
              <a:rPr lang="en-US" dirty="0"/>
              <a:t> </a:t>
            </a:r>
            <a:r>
              <a:rPr lang="en-US" dirty="0" err="1"/>
              <a:t>vấn</a:t>
            </a:r>
            <a:r>
              <a:rPr lang="en-US" dirty="0"/>
              <a:t> </a:t>
            </a:r>
            <a:r>
              <a:rPr lang="en-US" dirty="0" err="1"/>
              <a:t>trên</a:t>
            </a:r>
            <a:r>
              <a:rPr lang="en-US" dirty="0"/>
              <a:t> C# c</a:t>
            </a:r>
            <a:r>
              <a:rPr lang="vi-VN" dirty="0"/>
              <a:t>ơ</a:t>
            </a:r>
            <a:r>
              <a:rPr lang="en-US" dirty="0"/>
              <a:t> </a:t>
            </a:r>
            <a:r>
              <a:rPr lang="en-US" dirty="0" err="1"/>
              <a:t>bản</a:t>
            </a:r>
            <a:endParaRPr lang="en-US" dirty="0"/>
          </a:p>
        </p:txBody>
      </p:sp>
    </p:spTree>
    <p:extLst>
      <p:ext uri="{BB962C8B-B14F-4D97-AF65-F5344CB8AC3E}">
        <p14:creationId xmlns:p14="http://schemas.microsoft.com/office/powerpoint/2010/main" val="1241359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FA101-F31F-48F9-83F5-8A9018E4AEFC}"/>
              </a:ext>
            </a:extLst>
          </p:cNvPr>
          <p:cNvSpPr>
            <a:spLocks noGrp="1"/>
          </p:cNvSpPr>
          <p:nvPr>
            <p:ph type="title"/>
          </p:nvPr>
        </p:nvSpPr>
        <p:spPr/>
        <p:txBody>
          <a:bodyPr/>
          <a:lstStyle/>
          <a:p>
            <a:r>
              <a:rPr lang="en-US" dirty="0" err="1">
                <a:solidFill>
                  <a:srgbClr val="A9172F"/>
                </a:solidFill>
              </a:rPr>
              <a:t>Các</a:t>
            </a:r>
            <a:r>
              <a:rPr lang="en-US" dirty="0">
                <a:solidFill>
                  <a:srgbClr val="A9172F"/>
                </a:solidFill>
              </a:rPr>
              <a:t> </a:t>
            </a:r>
            <a:r>
              <a:rPr lang="en-US" dirty="0" err="1">
                <a:solidFill>
                  <a:srgbClr val="A9172F"/>
                </a:solidFill>
              </a:rPr>
              <a:t>loại</a:t>
            </a:r>
            <a:r>
              <a:rPr lang="en-US" dirty="0">
                <a:solidFill>
                  <a:srgbClr val="A9172F"/>
                </a:solidFill>
              </a:rPr>
              <a:t> </a:t>
            </a:r>
            <a:r>
              <a:rPr lang="en-US" dirty="0" err="1">
                <a:solidFill>
                  <a:srgbClr val="A9172F"/>
                </a:solidFill>
              </a:rPr>
              <a:t>truy</a:t>
            </a:r>
            <a:r>
              <a:rPr lang="en-US" dirty="0">
                <a:solidFill>
                  <a:srgbClr val="A9172F"/>
                </a:solidFill>
              </a:rPr>
              <a:t> </a:t>
            </a:r>
            <a:r>
              <a:rPr lang="en-US" dirty="0" err="1">
                <a:solidFill>
                  <a:srgbClr val="A9172F"/>
                </a:solidFill>
              </a:rPr>
              <a:t>vấn</a:t>
            </a:r>
            <a:r>
              <a:rPr lang="en-US" dirty="0">
                <a:solidFill>
                  <a:srgbClr val="A9172F"/>
                </a:solidFill>
              </a:rPr>
              <a:t>  Session Query</a:t>
            </a:r>
          </a:p>
        </p:txBody>
      </p:sp>
      <p:sp>
        <p:nvSpPr>
          <p:cNvPr id="3" name="Content Placeholder 2">
            <a:extLst>
              <a:ext uri="{FF2B5EF4-FFF2-40B4-BE49-F238E27FC236}">
                <a16:creationId xmlns:a16="http://schemas.microsoft.com/office/drawing/2014/main" id="{ACC3EA12-B8C6-41AE-ABEE-6D6A12D3ED5B}"/>
              </a:ext>
            </a:extLst>
          </p:cNvPr>
          <p:cNvSpPr>
            <a:spLocks noGrp="1"/>
          </p:cNvSpPr>
          <p:nvPr>
            <p:ph idx="1"/>
          </p:nvPr>
        </p:nvSpPr>
        <p:spPr/>
        <p:txBody>
          <a:bodyPr/>
          <a:lstStyle/>
          <a:p>
            <a:r>
              <a:rPr lang="vi-VN" dirty="0"/>
              <a:t>Cách đơn giản nhất để truy vấn là sử dụng phương thức Query, nó hỗ trợ chúng ta sử dụng LINQ để truy vấn. </a:t>
            </a:r>
            <a:endParaRPr lang="en-US" dirty="0"/>
          </a:p>
          <a:p>
            <a:r>
              <a:rPr lang="vi-VN" dirty="0"/>
              <a:t>Để làm quen với các khả năng truy vấn đặc biệt trên RavenDB, API </a:t>
            </a:r>
            <a:r>
              <a:rPr lang="en-US" dirty="0"/>
              <a:t>Query </a:t>
            </a:r>
            <a:r>
              <a:rPr lang="vi-VN" dirty="0"/>
              <a:t>cung cấp những phương thức mở rộng sẽ được đề cập sau đây</a:t>
            </a:r>
            <a:endParaRPr lang="en-US" dirty="0"/>
          </a:p>
        </p:txBody>
      </p:sp>
      <p:sp>
        <p:nvSpPr>
          <p:cNvPr id="4" name="Rectangle 3">
            <a:extLst>
              <a:ext uri="{FF2B5EF4-FFF2-40B4-BE49-F238E27FC236}">
                <a16:creationId xmlns:a16="http://schemas.microsoft.com/office/drawing/2014/main" id="{476D0EAC-6BD2-482F-B2DB-D8459FA6B2B4}"/>
              </a:ext>
            </a:extLst>
          </p:cNvPr>
          <p:cNvSpPr/>
          <p:nvPr/>
        </p:nvSpPr>
        <p:spPr>
          <a:xfrm>
            <a:off x="4747591" y="68103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092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4B805E-C5E3-4A29-A25B-81204C84AE12}"/>
              </a:ext>
            </a:extLst>
          </p:cNvPr>
          <p:cNvSpPr>
            <a:spLocks noGrp="1"/>
          </p:cNvSpPr>
          <p:nvPr>
            <p:ph idx="1"/>
          </p:nvPr>
        </p:nvSpPr>
        <p:spPr>
          <a:xfrm>
            <a:off x="838200" y="1825625"/>
            <a:ext cx="10515600" cy="440497"/>
          </a:xfrm>
        </p:spPr>
        <p:txBody>
          <a:bodyPr>
            <a:normAutofit lnSpcReduction="10000"/>
          </a:bodyPr>
          <a:lstStyle/>
          <a:p>
            <a:r>
              <a:rPr lang="en-US" dirty="0" err="1"/>
              <a:t>Ví</a:t>
            </a:r>
            <a:r>
              <a:rPr lang="en-US" dirty="0"/>
              <a:t> </a:t>
            </a:r>
            <a:r>
              <a:rPr lang="en-US" dirty="0" err="1"/>
              <a:t>dụ</a:t>
            </a:r>
            <a:r>
              <a:rPr lang="en-US" dirty="0"/>
              <a:t> 1:</a:t>
            </a:r>
            <a:endParaRPr lang="en-US" dirty="0">
              <a:effectLst/>
            </a:endParaRPr>
          </a:p>
          <a:p>
            <a:endParaRPr lang="en-US" dirty="0"/>
          </a:p>
        </p:txBody>
      </p:sp>
      <p:pic>
        <p:nvPicPr>
          <p:cNvPr id="11266" name="Picture 2" descr="https://lh3.googleusercontent.com/ZKOoTTcXkGPWSNkh19D2Ves4qEDx33AhOlPFT8NnHqnpHx4TeMnutBOiEjglIFFTQZ8sREp5eaSez38CWWUpBl4xwncRLlX7V-qghcimF5PAhvLN7hwtCsRYPoOBuPukBZQm8Cin">
            <a:extLst>
              <a:ext uri="{FF2B5EF4-FFF2-40B4-BE49-F238E27FC236}">
                <a16:creationId xmlns:a16="http://schemas.microsoft.com/office/drawing/2014/main" id="{CE0AAECC-F87F-41A4-B1C1-EAE63CDF9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896" y="1825625"/>
            <a:ext cx="6407982" cy="16723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389FB6E3-888A-4722-A706-12A5B377E4AF}"/>
              </a:ext>
            </a:extLst>
          </p:cNvPr>
          <p:cNvSpPr txBox="1">
            <a:spLocks/>
          </p:cNvSpPr>
          <p:nvPr/>
        </p:nvSpPr>
        <p:spPr>
          <a:xfrm>
            <a:off x="838200" y="3717440"/>
            <a:ext cx="10515600" cy="23918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Ví</a:t>
            </a:r>
            <a:r>
              <a:rPr lang="en-US" dirty="0"/>
              <a:t> </a:t>
            </a:r>
            <a:r>
              <a:rPr lang="en-US" dirty="0" err="1"/>
              <a:t>dụ</a:t>
            </a:r>
            <a:r>
              <a:rPr lang="en-US" dirty="0"/>
              <a:t> </a:t>
            </a:r>
            <a:r>
              <a:rPr lang="en-US" dirty="0" err="1"/>
              <a:t>trên</a:t>
            </a:r>
            <a:r>
              <a:rPr lang="en-US" dirty="0"/>
              <a:t> </a:t>
            </a:r>
            <a:r>
              <a:rPr lang="en-US" dirty="0" err="1"/>
              <a:t>không</a:t>
            </a:r>
            <a:r>
              <a:rPr lang="en-US" dirty="0"/>
              <a:t> </a:t>
            </a:r>
            <a:r>
              <a:rPr lang="en-US" dirty="0" err="1"/>
              <a:t>yêu</a:t>
            </a:r>
            <a:r>
              <a:rPr lang="en-US" dirty="0"/>
              <a:t> </a:t>
            </a:r>
            <a:r>
              <a:rPr lang="en-US" dirty="0" err="1"/>
              <a:t>cầu</a:t>
            </a:r>
            <a:r>
              <a:rPr lang="en-US" dirty="0"/>
              <a:t> </a:t>
            </a:r>
            <a:r>
              <a:rPr lang="en-US" dirty="0" err="1"/>
              <a:t>bạn</a:t>
            </a:r>
            <a:r>
              <a:rPr lang="en-US" dirty="0"/>
              <a:t> </a:t>
            </a:r>
            <a:r>
              <a:rPr lang="en-US" dirty="0" err="1"/>
              <a:t>chỉ</a:t>
            </a:r>
            <a:r>
              <a:rPr lang="en-US" dirty="0"/>
              <a:t> ra index name. </a:t>
            </a:r>
            <a:r>
              <a:rPr lang="en-US" dirty="0" err="1"/>
              <a:t>RavenDB</a:t>
            </a:r>
            <a:r>
              <a:rPr lang="en-US" dirty="0"/>
              <a:t> </a:t>
            </a:r>
            <a:r>
              <a:rPr lang="en-US" dirty="0" err="1"/>
              <a:t>sẽ</a:t>
            </a:r>
            <a:r>
              <a:rPr lang="en-US" dirty="0"/>
              <a:t> </a:t>
            </a:r>
            <a:r>
              <a:rPr lang="en-US" dirty="0" err="1"/>
              <a:t>tạo</a:t>
            </a:r>
            <a:r>
              <a:rPr lang="en-US" dirty="0"/>
              <a:t> index </a:t>
            </a:r>
            <a:r>
              <a:rPr lang="en-US" dirty="0" err="1"/>
              <a:t>tự</a:t>
            </a:r>
            <a:r>
              <a:rPr lang="en-US" dirty="0"/>
              <a:t> </a:t>
            </a:r>
            <a:r>
              <a:rPr lang="en-US" dirty="0" err="1"/>
              <a:t>động</a:t>
            </a:r>
            <a:r>
              <a:rPr lang="en-US" dirty="0"/>
              <a:t> </a:t>
            </a:r>
            <a:r>
              <a:rPr lang="en-US" dirty="0" err="1"/>
              <a:t>nếu</a:t>
            </a:r>
            <a:r>
              <a:rPr lang="en-US" dirty="0"/>
              <a:t> </a:t>
            </a:r>
            <a:r>
              <a:rPr lang="en-US" dirty="0" err="1"/>
              <a:t>cần</a:t>
            </a:r>
            <a:r>
              <a:rPr lang="en-US" dirty="0"/>
              <a:t> </a:t>
            </a:r>
            <a:r>
              <a:rPr lang="en-US" dirty="0" err="1"/>
              <a:t>thiết</a:t>
            </a:r>
            <a:r>
              <a:rPr lang="en-US" dirty="0"/>
              <a:t>.</a:t>
            </a:r>
            <a:endParaRPr lang="en-US" dirty="0">
              <a:effectLst/>
            </a:endParaRPr>
          </a:p>
          <a:p>
            <a:r>
              <a:rPr lang="en-US" dirty="0"/>
              <a:t>Employee </a:t>
            </a:r>
            <a:r>
              <a:rPr lang="en-US" dirty="0" err="1"/>
              <a:t>là</a:t>
            </a:r>
            <a:r>
              <a:rPr lang="en-US" dirty="0"/>
              <a:t> </a:t>
            </a:r>
            <a:r>
              <a:rPr lang="en-US" dirty="0" err="1"/>
              <a:t>tham</a:t>
            </a:r>
            <a:r>
              <a:rPr lang="en-US" dirty="0"/>
              <a:t> </a:t>
            </a:r>
            <a:r>
              <a:rPr lang="en-US" dirty="0" err="1"/>
              <a:t>số</a:t>
            </a:r>
            <a:r>
              <a:rPr lang="en-US" dirty="0"/>
              <a:t> </a:t>
            </a:r>
            <a:r>
              <a:rPr lang="en-US" dirty="0" err="1"/>
              <a:t>kiểu</a:t>
            </a:r>
            <a:r>
              <a:rPr lang="en-US" dirty="0"/>
              <a:t> </a:t>
            </a:r>
            <a:r>
              <a:rPr lang="en-US" dirty="0" err="1"/>
              <a:t>tổng</a:t>
            </a:r>
            <a:r>
              <a:rPr lang="en-US" dirty="0"/>
              <a:t> </a:t>
            </a:r>
            <a:r>
              <a:rPr lang="en-US" dirty="0" err="1"/>
              <a:t>quát</a:t>
            </a:r>
            <a:r>
              <a:rPr lang="en-US" dirty="0"/>
              <a:t> </a:t>
            </a:r>
            <a:r>
              <a:rPr lang="en-US" dirty="0" err="1"/>
              <a:t>không</a:t>
            </a:r>
            <a:r>
              <a:rPr lang="en-US" dirty="0"/>
              <a:t> </a:t>
            </a:r>
            <a:r>
              <a:rPr lang="en-US" dirty="0" err="1"/>
              <a:t>chỉ</a:t>
            </a:r>
            <a:r>
              <a:rPr lang="en-US" dirty="0"/>
              <a:t> </a:t>
            </a:r>
            <a:r>
              <a:rPr lang="en-US" dirty="0" err="1"/>
              <a:t>định</a:t>
            </a:r>
            <a:r>
              <a:rPr lang="en-US" dirty="0"/>
              <a:t> </a:t>
            </a:r>
            <a:r>
              <a:rPr lang="en-US" dirty="0" err="1"/>
              <a:t>nghĩa</a:t>
            </a:r>
            <a:r>
              <a:rPr lang="en-US" dirty="0"/>
              <a:t> </a:t>
            </a:r>
            <a:r>
              <a:rPr lang="en-US" dirty="0" err="1"/>
              <a:t>kết</a:t>
            </a:r>
            <a:r>
              <a:rPr lang="en-US" dirty="0"/>
              <a:t> </a:t>
            </a:r>
            <a:r>
              <a:rPr lang="en-US" dirty="0" err="1"/>
              <a:t>quả</a:t>
            </a:r>
            <a:r>
              <a:rPr lang="en-US" dirty="0"/>
              <a:t> </a:t>
            </a:r>
            <a:r>
              <a:rPr lang="en-US" dirty="0" err="1"/>
              <a:t>trả</a:t>
            </a:r>
            <a:r>
              <a:rPr lang="en-US" dirty="0"/>
              <a:t> </a:t>
            </a:r>
            <a:r>
              <a:rPr lang="en-US" dirty="0" err="1"/>
              <a:t>về</a:t>
            </a:r>
            <a:r>
              <a:rPr lang="en-US" dirty="0"/>
              <a:t>, </a:t>
            </a:r>
            <a:r>
              <a:rPr lang="en-US" dirty="0" err="1"/>
              <a:t>mà</a:t>
            </a:r>
            <a:r>
              <a:rPr lang="en-US" dirty="0"/>
              <a:t> </a:t>
            </a:r>
            <a:r>
              <a:rPr lang="en-US" dirty="0" err="1"/>
              <a:t>nó</a:t>
            </a:r>
            <a:r>
              <a:rPr lang="en-US" dirty="0"/>
              <a:t> </a:t>
            </a:r>
            <a:r>
              <a:rPr lang="en-US" dirty="0" err="1"/>
              <a:t>còn</a:t>
            </a:r>
            <a:r>
              <a:rPr lang="en-US" dirty="0"/>
              <a:t> </a:t>
            </a:r>
            <a:r>
              <a:rPr lang="en-US" dirty="0" err="1"/>
              <a:t>cho</a:t>
            </a:r>
            <a:r>
              <a:rPr lang="en-US" dirty="0"/>
              <a:t> </a:t>
            </a:r>
            <a:r>
              <a:rPr lang="en-US" dirty="0" err="1"/>
              <a:t>biết</a:t>
            </a:r>
            <a:r>
              <a:rPr lang="en-US" dirty="0"/>
              <a:t> </a:t>
            </a:r>
            <a:r>
              <a:rPr lang="en-US" dirty="0" err="1"/>
              <a:t>tập</a:t>
            </a:r>
            <a:r>
              <a:rPr lang="en-US" dirty="0"/>
              <a:t> </a:t>
            </a:r>
            <a:r>
              <a:rPr lang="en-US" dirty="0" err="1"/>
              <a:t>kết</a:t>
            </a:r>
            <a:r>
              <a:rPr lang="en-US" dirty="0"/>
              <a:t> </a:t>
            </a:r>
            <a:r>
              <a:rPr lang="en-US" dirty="0" err="1"/>
              <a:t>quả</a:t>
            </a:r>
            <a:r>
              <a:rPr lang="en-US" dirty="0"/>
              <a:t> </a:t>
            </a:r>
            <a:r>
              <a:rPr lang="en-US" dirty="0" err="1"/>
              <a:t>truy</a:t>
            </a:r>
            <a:r>
              <a:rPr lang="en-US" dirty="0"/>
              <a:t> </a:t>
            </a:r>
            <a:r>
              <a:rPr lang="en-US" dirty="0" err="1"/>
              <a:t>vấn</a:t>
            </a:r>
            <a:r>
              <a:rPr lang="en-US" dirty="0"/>
              <a:t> </a:t>
            </a:r>
            <a:r>
              <a:rPr lang="en-US" dirty="0" err="1"/>
              <a:t>sẽ</a:t>
            </a:r>
            <a:r>
              <a:rPr lang="en-US" dirty="0"/>
              <a:t> </a:t>
            </a:r>
            <a:r>
              <a:rPr lang="en-US" dirty="0" err="1"/>
              <a:t>là</a:t>
            </a:r>
            <a:r>
              <a:rPr lang="en-US" dirty="0"/>
              <a:t> Employees.</a:t>
            </a:r>
            <a:endParaRPr lang="en-US" dirty="0">
              <a:effectLst/>
            </a:endParaRPr>
          </a:p>
          <a:p>
            <a:endParaRPr lang="en-US" dirty="0"/>
          </a:p>
          <a:p>
            <a:endParaRPr lang="en-US" dirty="0"/>
          </a:p>
        </p:txBody>
      </p:sp>
      <p:sp>
        <p:nvSpPr>
          <p:cNvPr id="9" name="Title 1">
            <a:extLst>
              <a:ext uri="{FF2B5EF4-FFF2-40B4-BE49-F238E27FC236}">
                <a16:creationId xmlns:a16="http://schemas.microsoft.com/office/drawing/2014/main" id="{21D05EF2-8227-4DBA-9DEC-E5C487C66632}"/>
              </a:ext>
            </a:extLst>
          </p:cNvPr>
          <p:cNvSpPr>
            <a:spLocks noGrp="1"/>
          </p:cNvSpPr>
          <p:nvPr>
            <p:ph type="title"/>
          </p:nvPr>
        </p:nvSpPr>
        <p:spPr>
          <a:xfrm>
            <a:off x="838200" y="365125"/>
            <a:ext cx="10515600" cy="1325563"/>
          </a:xfrm>
        </p:spPr>
        <p:txBody>
          <a:bodyPr/>
          <a:lstStyle/>
          <a:p>
            <a:r>
              <a:rPr lang="en-US" dirty="0" err="1">
                <a:solidFill>
                  <a:srgbClr val="A9172F"/>
                </a:solidFill>
              </a:rPr>
              <a:t>Các</a:t>
            </a:r>
            <a:r>
              <a:rPr lang="en-US" dirty="0">
                <a:solidFill>
                  <a:srgbClr val="A9172F"/>
                </a:solidFill>
              </a:rPr>
              <a:t> </a:t>
            </a:r>
            <a:r>
              <a:rPr lang="en-US" dirty="0" err="1">
                <a:solidFill>
                  <a:srgbClr val="A9172F"/>
                </a:solidFill>
              </a:rPr>
              <a:t>loại</a:t>
            </a:r>
            <a:r>
              <a:rPr lang="en-US" dirty="0">
                <a:solidFill>
                  <a:srgbClr val="A9172F"/>
                </a:solidFill>
              </a:rPr>
              <a:t> </a:t>
            </a:r>
            <a:r>
              <a:rPr lang="en-US" dirty="0" err="1">
                <a:solidFill>
                  <a:srgbClr val="A9172F"/>
                </a:solidFill>
              </a:rPr>
              <a:t>truy</a:t>
            </a:r>
            <a:r>
              <a:rPr lang="en-US" dirty="0">
                <a:solidFill>
                  <a:srgbClr val="A9172F"/>
                </a:solidFill>
              </a:rPr>
              <a:t> </a:t>
            </a:r>
            <a:r>
              <a:rPr lang="en-US" dirty="0" err="1">
                <a:solidFill>
                  <a:srgbClr val="A9172F"/>
                </a:solidFill>
              </a:rPr>
              <a:t>vấn</a:t>
            </a:r>
            <a:r>
              <a:rPr lang="en-US" dirty="0">
                <a:solidFill>
                  <a:srgbClr val="A9172F"/>
                </a:solidFill>
              </a:rPr>
              <a:t>  Session Query</a:t>
            </a:r>
          </a:p>
        </p:txBody>
      </p:sp>
      <p:sp>
        <p:nvSpPr>
          <p:cNvPr id="10" name="Rectangle 9">
            <a:extLst>
              <a:ext uri="{FF2B5EF4-FFF2-40B4-BE49-F238E27FC236}">
                <a16:creationId xmlns:a16="http://schemas.microsoft.com/office/drawing/2014/main" id="{3D447FFD-3B94-4C1C-BA3D-6A3B81E0D876}"/>
              </a:ext>
            </a:extLst>
          </p:cNvPr>
          <p:cNvSpPr/>
          <p:nvPr/>
        </p:nvSpPr>
        <p:spPr>
          <a:xfrm>
            <a:off x="4747591" y="68103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7714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4B805E-C5E3-4A29-A25B-81204C84AE12}"/>
              </a:ext>
            </a:extLst>
          </p:cNvPr>
          <p:cNvSpPr>
            <a:spLocks noGrp="1"/>
          </p:cNvSpPr>
          <p:nvPr>
            <p:ph idx="1"/>
          </p:nvPr>
        </p:nvSpPr>
        <p:spPr>
          <a:xfrm>
            <a:off x="838200" y="1825625"/>
            <a:ext cx="10515600" cy="440497"/>
          </a:xfrm>
        </p:spPr>
        <p:txBody>
          <a:bodyPr>
            <a:normAutofit lnSpcReduction="10000"/>
          </a:bodyPr>
          <a:lstStyle/>
          <a:p>
            <a:r>
              <a:rPr lang="en-US" dirty="0" err="1"/>
              <a:t>Ví</a:t>
            </a:r>
            <a:r>
              <a:rPr lang="en-US" dirty="0"/>
              <a:t> </a:t>
            </a:r>
            <a:r>
              <a:rPr lang="en-US" dirty="0" err="1"/>
              <a:t>dụ</a:t>
            </a:r>
            <a:r>
              <a:rPr lang="en-US" dirty="0"/>
              <a:t> 2: LINQ Syntax</a:t>
            </a:r>
            <a:endParaRPr lang="en-US" dirty="0">
              <a:effectLst/>
            </a:endParaRPr>
          </a:p>
          <a:p>
            <a:endParaRPr lang="en-US" dirty="0"/>
          </a:p>
        </p:txBody>
      </p:sp>
      <p:sp>
        <p:nvSpPr>
          <p:cNvPr id="5" name="Content Placeholder 2">
            <a:extLst>
              <a:ext uri="{FF2B5EF4-FFF2-40B4-BE49-F238E27FC236}">
                <a16:creationId xmlns:a16="http://schemas.microsoft.com/office/drawing/2014/main" id="{389FB6E3-888A-4722-A706-12A5B377E4AF}"/>
              </a:ext>
            </a:extLst>
          </p:cNvPr>
          <p:cNvSpPr txBox="1">
            <a:spLocks/>
          </p:cNvSpPr>
          <p:nvPr/>
        </p:nvSpPr>
        <p:spPr>
          <a:xfrm>
            <a:off x="1124087" y="2266122"/>
            <a:ext cx="10515600" cy="544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dirty="0"/>
              <a:t>Method Syntax</a:t>
            </a:r>
          </a:p>
        </p:txBody>
      </p:sp>
      <p:pic>
        <p:nvPicPr>
          <p:cNvPr id="12290" name="Picture 2" descr="https://lh5.googleusercontent.com/lPSAyhGVRtMMxstlv1Pw8aBzfcJedmLhoR7bR9Zef-H-fTmWygHhJd3k4Tvdwvvcl8DIocJgXOmJFuyipGyOmCA9YmRCoMP06qG36ILMoD1z9CR7RxZOk78ZFSIfUJPwzvvF8tot">
            <a:extLst>
              <a:ext uri="{FF2B5EF4-FFF2-40B4-BE49-F238E27FC236}">
                <a16:creationId xmlns:a16="http://schemas.microsoft.com/office/drawing/2014/main" id="{E46BED7A-D5B5-4E8A-9D8E-DEB013632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568" y="2706619"/>
            <a:ext cx="5512699" cy="166853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2A2A2D0D-A570-49D2-9343-D008F6CA627D}"/>
              </a:ext>
            </a:extLst>
          </p:cNvPr>
          <p:cNvSpPr txBox="1">
            <a:spLocks/>
          </p:cNvSpPr>
          <p:nvPr/>
        </p:nvSpPr>
        <p:spPr>
          <a:xfrm>
            <a:off x="1124087" y="4543563"/>
            <a:ext cx="10515600" cy="544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dirty="0"/>
              <a:t>Query Syntax</a:t>
            </a:r>
          </a:p>
        </p:txBody>
      </p:sp>
      <p:pic>
        <p:nvPicPr>
          <p:cNvPr id="12292" name="Picture 4" descr="https://lh5.googleusercontent.com/cmUJZ6e4lEGEMBuN5QPODaUOQdN8jbyLAI3ig7JvgomDIoHLuCOMJB-GKF3v_eAtBl9UVKF45-yYGZXNCNF8U9UoEA2eM7qddHYMWX8Z9mAFeCTJS22MuOGtZjdDVV84ovEEZNEO">
            <a:extLst>
              <a:ext uri="{FF2B5EF4-FFF2-40B4-BE49-F238E27FC236}">
                <a16:creationId xmlns:a16="http://schemas.microsoft.com/office/drawing/2014/main" id="{0CD54C00-9FA1-41F9-82D3-EC4FEEBF9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412" y="5022573"/>
            <a:ext cx="7519176" cy="147030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9A349CCD-0E3C-4826-8D5B-58709C1B8310}"/>
              </a:ext>
            </a:extLst>
          </p:cNvPr>
          <p:cNvSpPr>
            <a:spLocks noGrp="1"/>
          </p:cNvSpPr>
          <p:nvPr>
            <p:ph type="title"/>
          </p:nvPr>
        </p:nvSpPr>
        <p:spPr>
          <a:xfrm>
            <a:off x="838200" y="365125"/>
            <a:ext cx="10515600" cy="1325563"/>
          </a:xfrm>
        </p:spPr>
        <p:txBody>
          <a:bodyPr/>
          <a:lstStyle/>
          <a:p>
            <a:r>
              <a:rPr lang="en-US" dirty="0" err="1">
                <a:solidFill>
                  <a:srgbClr val="A9172F"/>
                </a:solidFill>
              </a:rPr>
              <a:t>Các</a:t>
            </a:r>
            <a:r>
              <a:rPr lang="en-US" dirty="0">
                <a:solidFill>
                  <a:srgbClr val="A9172F"/>
                </a:solidFill>
              </a:rPr>
              <a:t> </a:t>
            </a:r>
            <a:r>
              <a:rPr lang="en-US" dirty="0" err="1">
                <a:solidFill>
                  <a:srgbClr val="A9172F"/>
                </a:solidFill>
              </a:rPr>
              <a:t>loại</a:t>
            </a:r>
            <a:r>
              <a:rPr lang="en-US" dirty="0">
                <a:solidFill>
                  <a:srgbClr val="A9172F"/>
                </a:solidFill>
              </a:rPr>
              <a:t> </a:t>
            </a:r>
            <a:r>
              <a:rPr lang="en-US" dirty="0" err="1">
                <a:solidFill>
                  <a:srgbClr val="A9172F"/>
                </a:solidFill>
              </a:rPr>
              <a:t>truy</a:t>
            </a:r>
            <a:r>
              <a:rPr lang="en-US" dirty="0">
                <a:solidFill>
                  <a:srgbClr val="A9172F"/>
                </a:solidFill>
              </a:rPr>
              <a:t> </a:t>
            </a:r>
            <a:r>
              <a:rPr lang="en-US" dirty="0" err="1">
                <a:solidFill>
                  <a:srgbClr val="A9172F"/>
                </a:solidFill>
              </a:rPr>
              <a:t>vấn</a:t>
            </a:r>
            <a:r>
              <a:rPr lang="en-US" dirty="0">
                <a:solidFill>
                  <a:srgbClr val="A9172F"/>
                </a:solidFill>
              </a:rPr>
              <a:t>  Session Query</a:t>
            </a:r>
          </a:p>
        </p:txBody>
      </p:sp>
      <p:sp>
        <p:nvSpPr>
          <p:cNvPr id="11" name="Rectangle 10">
            <a:extLst>
              <a:ext uri="{FF2B5EF4-FFF2-40B4-BE49-F238E27FC236}">
                <a16:creationId xmlns:a16="http://schemas.microsoft.com/office/drawing/2014/main" id="{472BB714-CB50-4988-8AC8-27D0AEEAC666}"/>
              </a:ext>
            </a:extLst>
          </p:cNvPr>
          <p:cNvSpPr/>
          <p:nvPr/>
        </p:nvSpPr>
        <p:spPr>
          <a:xfrm>
            <a:off x="4747591" y="68103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723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3EA12-B8C6-41AE-ABEE-6D6A12D3ED5B}"/>
              </a:ext>
            </a:extLst>
          </p:cNvPr>
          <p:cNvSpPr>
            <a:spLocks noGrp="1"/>
          </p:cNvSpPr>
          <p:nvPr>
            <p:ph idx="1"/>
          </p:nvPr>
        </p:nvSpPr>
        <p:spPr>
          <a:xfrm>
            <a:off x="838200" y="1825625"/>
            <a:ext cx="10515600" cy="2017505"/>
          </a:xfrm>
        </p:spPr>
        <p:txBody>
          <a:bodyPr/>
          <a:lstStyle/>
          <a:p>
            <a:pPr marL="0" indent="0">
              <a:buNone/>
            </a:pPr>
            <a:r>
              <a:rPr lang="vi-VN" dirty="0"/>
              <a:t>Truy vấn trong RavenDB </a:t>
            </a:r>
            <a:r>
              <a:rPr lang="en-US" dirty="0" err="1">
                <a:latin typeface="Arial" panose="020B0604020202020204" pitchFamily="34" charset="0"/>
                <a:cs typeface="Arial" panose="020B0604020202020204" pitchFamily="34" charset="0"/>
              </a:rPr>
              <a:t>có</a:t>
            </a:r>
            <a:r>
              <a:rPr lang="en-US" dirty="0"/>
              <a:t> </a:t>
            </a:r>
            <a:r>
              <a:rPr lang="vi-VN" dirty="0"/>
              <a:t>sử dụng ngôn ngữ như SQL được gọi là RavenDB Query Language (</a:t>
            </a:r>
            <a:r>
              <a:rPr lang="vi-VN" u="sng" dirty="0">
                <a:hlinkClick r:id="rId2"/>
              </a:rPr>
              <a:t>RQL</a:t>
            </a:r>
            <a:r>
              <a:rPr lang="vi-VN" dirty="0"/>
              <a:t>). Tất cả các truy vấn trên sinh ra RQL gửi đến server. Session cũng cho phép ta tăng tốc độ truy vấn thẳng đến RQL bằng cách sử dụng phương thức RawQuery.</a:t>
            </a:r>
            <a:endParaRPr lang="vi-VN" dirty="0">
              <a:effectLst/>
            </a:endParaRPr>
          </a:p>
          <a:p>
            <a:endParaRPr lang="en-US" dirty="0"/>
          </a:p>
        </p:txBody>
      </p:sp>
      <p:pic>
        <p:nvPicPr>
          <p:cNvPr id="13314" name="Picture 2" descr="https://lh3.googleusercontent.com/qW108qMBQRohDibkuQz68Chm4ByDlK0fvqKrKkZUV_Ll9eVyfntJtpcvpkI-XM20oD4wlxJRjtGP_9IeenMzFdjID2GTTJqlOsNYlxjaTThEus8cbTpUFBM-f2qUWenx3q4VRZ3o">
            <a:extLst>
              <a:ext uri="{FF2B5EF4-FFF2-40B4-BE49-F238E27FC236}">
                <a16:creationId xmlns:a16="http://schemas.microsoft.com/office/drawing/2014/main" id="{D8FD1755-05FD-4EE8-90CB-99A672355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625" y="4321864"/>
            <a:ext cx="9754749" cy="148258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72315CC0-7079-4D6E-B82E-91EF8E361A2E}"/>
              </a:ext>
            </a:extLst>
          </p:cNvPr>
          <p:cNvSpPr>
            <a:spLocks noGrp="1"/>
          </p:cNvSpPr>
          <p:nvPr>
            <p:ph type="title"/>
          </p:nvPr>
        </p:nvSpPr>
        <p:spPr>
          <a:xfrm>
            <a:off x="838200" y="365125"/>
            <a:ext cx="10515600" cy="1325563"/>
          </a:xfrm>
        </p:spPr>
        <p:txBody>
          <a:bodyPr/>
          <a:lstStyle/>
          <a:p>
            <a:r>
              <a:rPr lang="en-US" dirty="0" err="1">
                <a:solidFill>
                  <a:srgbClr val="A9172F"/>
                </a:solidFill>
              </a:rPr>
              <a:t>Các</a:t>
            </a:r>
            <a:r>
              <a:rPr lang="en-US" dirty="0">
                <a:solidFill>
                  <a:srgbClr val="A9172F"/>
                </a:solidFill>
              </a:rPr>
              <a:t> </a:t>
            </a:r>
            <a:r>
              <a:rPr lang="en-US" dirty="0" err="1">
                <a:solidFill>
                  <a:srgbClr val="A9172F"/>
                </a:solidFill>
              </a:rPr>
              <a:t>loại</a:t>
            </a:r>
            <a:r>
              <a:rPr lang="en-US" dirty="0">
                <a:solidFill>
                  <a:srgbClr val="A9172F"/>
                </a:solidFill>
              </a:rPr>
              <a:t> </a:t>
            </a:r>
            <a:r>
              <a:rPr lang="en-US" dirty="0" err="1">
                <a:solidFill>
                  <a:srgbClr val="A9172F"/>
                </a:solidFill>
              </a:rPr>
              <a:t>truy</a:t>
            </a:r>
            <a:r>
              <a:rPr lang="en-US" dirty="0">
                <a:solidFill>
                  <a:srgbClr val="A9172F"/>
                </a:solidFill>
              </a:rPr>
              <a:t> </a:t>
            </a:r>
            <a:r>
              <a:rPr lang="en-US" dirty="0" err="1">
                <a:solidFill>
                  <a:srgbClr val="A9172F"/>
                </a:solidFill>
              </a:rPr>
              <a:t>vấn</a:t>
            </a:r>
            <a:r>
              <a:rPr lang="en-US" dirty="0">
                <a:solidFill>
                  <a:srgbClr val="A9172F"/>
                </a:solidFill>
              </a:rPr>
              <a:t>  Raw Query</a:t>
            </a:r>
          </a:p>
        </p:txBody>
      </p:sp>
      <p:sp>
        <p:nvSpPr>
          <p:cNvPr id="8" name="Rectangle 7">
            <a:extLst>
              <a:ext uri="{FF2B5EF4-FFF2-40B4-BE49-F238E27FC236}">
                <a16:creationId xmlns:a16="http://schemas.microsoft.com/office/drawing/2014/main" id="{4E9F6C0C-FA2A-4E34-8262-BC4A09B07988}"/>
              </a:ext>
            </a:extLst>
          </p:cNvPr>
          <p:cNvSpPr/>
          <p:nvPr/>
        </p:nvSpPr>
        <p:spPr>
          <a:xfrm>
            <a:off x="4747591" y="68103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8591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D0593-651F-4BF0-BFDC-AE2EF6596A2D}"/>
              </a:ext>
            </a:extLst>
          </p:cNvPr>
          <p:cNvSpPr>
            <a:spLocks noGrp="1"/>
          </p:cNvSpPr>
          <p:nvPr>
            <p:ph type="title"/>
          </p:nvPr>
        </p:nvSpPr>
        <p:spPr/>
        <p:txBody>
          <a:bodyPr/>
          <a:lstStyle/>
          <a:p>
            <a:r>
              <a:rPr lang="vi-VN" dirty="0">
                <a:solidFill>
                  <a:srgbClr val="A9172F"/>
                </a:solidFill>
                <a:latin typeface="Calibri Light" panose="020F0302020204030204" pitchFamily="34" charset="0"/>
                <a:cs typeface="Calibri Light" panose="020F0302020204030204" pitchFamily="34" charset="0"/>
              </a:rPr>
              <a:t>Một số phương thức mở rộng dùng LINQ</a:t>
            </a:r>
            <a:endParaRPr lang="en-US" dirty="0">
              <a:solidFill>
                <a:srgbClr val="A9172F"/>
              </a:solidFill>
              <a:latin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8C23C1F1-6117-40DF-BF63-C50D933FAA43}"/>
              </a:ext>
            </a:extLst>
          </p:cNvPr>
          <p:cNvPicPr>
            <a:picLocks noChangeAspect="1"/>
          </p:cNvPicPr>
          <p:nvPr/>
        </p:nvPicPr>
        <p:blipFill>
          <a:blip r:embed="rId2"/>
          <a:stretch>
            <a:fillRect/>
          </a:stretch>
        </p:blipFill>
        <p:spPr>
          <a:xfrm>
            <a:off x="2933167" y="1989465"/>
            <a:ext cx="6687910" cy="4266886"/>
          </a:xfrm>
          <a:prstGeom prst="rect">
            <a:avLst/>
          </a:prstGeom>
        </p:spPr>
      </p:pic>
    </p:spTree>
    <p:extLst>
      <p:ext uri="{BB962C8B-B14F-4D97-AF65-F5344CB8AC3E}">
        <p14:creationId xmlns:p14="http://schemas.microsoft.com/office/powerpoint/2010/main" val="1900485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0B4F-6EF4-4350-A73C-D60971D0DAF7}"/>
              </a:ext>
            </a:extLst>
          </p:cNvPr>
          <p:cNvSpPr>
            <a:spLocks noGrp="1"/>
          </p:cNvSpPr>
          <p:nvPr>
            <p:ph type="title"/>
          </p:nvPr>
        </p:nvSpPr>
        <p:spPr/>
        <p:txBody>
          <a:bodyPr/>
          <a:lstStyle/>
          <a:p>
            <a:r>
              <a:rPr lang="en-US" dirty="0" err="1">
                <a:solidFill>
                  <a:srgbClr val="A9172F"/>
                </a:solidFill>
              </a:rPr>
              <a:t>Tài</a:t>
            </a:r>
            <a:r>
              <a:rPr lang="en-US" dirty="0">
                <a:solidFill>
                  <a:srgbClr val="A9172F"/>
                </a:solidFill>
              </a:rPr>
              <a:t> </a:t>
            </a:r>
            <a:r>
              <a:rPr lang="en-US" dirty="0" err="1">
                <a:solidFill>
                  <a:srgbClr val="A9172F"/>
                </a:solidFill>
              </a:rPr>
              <a:t>liệu</a:t>
            </a:r>
            <a:r>
              <a:rPr lang="en-US" dirty="0">
                <a:solidFill>
                  <a:srgbClr val="A9172F"/>
                </a:solidFill>
              </a:rPr>
              <a:t> </a:t>
            </a:r>
            <a:r>
              <a:rPr lang="en-US" dirty="0" err="1">
                <a:solidFill>
                  <a:srgbClr val="A9172F"/>
                </a:solidFill>
              </a:rPr>
              <a:t>tham</a:t>
            </a:r>
            <a:r>
              <a:rPr lang="en-US" dirty="0">
                <a:solidFill>
                  <a:srgbClr val="A9172F"/>
                </a:solidFill>
              </a:rPr>
              <a:t> </a:t>
            </a:r>
            <a:r>
              <a:rPr lang="en-US" dirty="0" err="1">
                <a:solidFill>
                  <a:srgbClr val="A9172F"/>
                </a:solidFill>
              </a:rPr>
              <a:t>khảo</a:t>
            </a:r>
            <a:endParaRPr lang="en-US" dirty="0">
              <a:solidFill>
                <a:srgbClr val="A9172F"/>
              </a:solidFill>
            </a:endParaRPr>
          </a:p>
        </p:txBody>
      </p:sp>
      <p:sp>
        <p:nvSpPr>
          <p:cNvPr id="3" name="Content Placeholder 2">
            <a:extLst>
              <a:ext uri="{FF2B5EF4-FFF2-40B4-BE49-F238E27FC236}">
                <a16:creationId xmlns:a16="http://schemas.microsoft.com/office/drawing/2014/main" id="{17E9CFA7-BB44-4F58-89C2-130D39325EA7}"/>
              </a:ext>
            </a:extLst>
          </p:cNvPr>
          <p:cNvSpPr>
            <a:spLocks noGrp="1"/>
          </p:cNvSpPr>
          <p:nvPr>
            <p:ph idx="1"/>
          </p:nvPr>
        </p:nvSpPr>
        <p:spPr/>
        <p:txBody>
          <a:bodyPr>
            <a:normAutofit/>
          </a:bodyPr>
          <a:lstStyle/>
          <a:p>
            <a:pPr marL="457200" lvl="1" indent="0">
              <a:buNone/>
            </a:pPr>
            <a:r>
              <a:rPr lang="en-US" dirty="0"/>
              <a:t>[1] </a:t>
            </a:r>
            <a:r>
              <a:rPr lang="en-US" dirty="0" err="1"/>
              <a:t>RavenDB</a:t>
            </a:r>
            <a:r>
              <a:rPr lang="en-US" dirty="0"/>
              <a:t> documents</a:t>
            </a:r>
            <a:endParaRPr lang="en-US" dirty="0">
              <a:effectLst/>
            </a:endParaRPr>
          </a:p>
          <a:p>
            <a:pPr lvl="1"/>
            <a:r>
              <a:rPr lang="en-US" u="sng" dirty="0">
                <a:hlinkClick r:id="rId2"/>
              </a:rPr>
              <a:t>https://ravendb.net/docs/article-page/4.1/csharp</a:t>
            </a:r>
            <a:r>
              <a:rPr lang="en-US" dirty="0"/>
              <a:t> </a:t>
            </a:r>
            <a:endParaRPr lang="en-US" dirty="0">
              <a:effectLst/>
            </a:endParaRPr>
          </a:p>
          <a:p>
            <a:pPr marL="457200" lvl="1" indent="0">
              <a:buNone/>
            </a:pPr>
            <a:r>
              <a:rPr lang="en-US" dirty="0"/>
              <a:t>[2] Why I chose </a:t>
            </a:r>
            <a:r>
              <a:rPr lang="en-US" dirty="0" err="1"/>
              <a:t>RavenDB</a:t>
            </a:r>
            <a:r>
              <a:rPr lang="en-US" dirty="0"/>
              <a:t> my startup</a:t>
            </a:r>
            <a:endParaRPr lang="en-US" dirty="0">
              <a:effectLst/>
            </a:endParaRPr>
          </a:p>
          <a:p>
            <a:pPr lvl="1"/>
            <a:r>
              <a:rPr lang="en-US" dirty="0"/>
              <a:t>    </a:t>
            </a:r>
            <a:r>
              <a:rPr lang="en-US" u="sng" dirty="0">
                <a:hlinkClick r:id="rId3"/>
              </a:rPr>
              <a:t>https://dzone.com/articles/why-i-chose-RavenDb-my-startup-0</a:t>
            </a:r>
            <a:endParaRPr lang="en-US" dirty="0">
              <a:effectLst/>
            </a:endParaRPr>
          </a:p>
          <a:p>
            <a:pPr marL="457200" lvl="1" indent="0">
              <a:buNone/>
            </a:pPr>
            <a:r>
              <a:rPr lang="en-US" dirty="0"/>
              <a:t>[3] </a:t>
            </a:r>
            <a:r>
              <a:rPr lang="en-US" dirty="0" err="1"/>
              <a:t>RavenDB</a:t>
            </a:r>
            <a:r>
              <a:rPr lang="en-US" dirty="0"/>
              <a:t> unrecoverable database and data loss</a:t>
            </a:r>
            <a:endParaRPr lang="en-US" dirty="0">
              <a:effectLst/>
            </a:endParaRPr>
          </a:p>
          <a:p>
            <a:pPr lvl="1"/>
            <a:r>
              <a:rPr lang="en-US" u="sng" dirty="0">
                <a:hlinkClick r:id="rId4"/>
              </a:rPr>
              <a:t>https://ayende.com/blog/168420/RavenDb-unrecoverable-database-and-data-loss</a:t>
            </a:r>
            <a:r>
              <a:rPr lang="en-US" dirty="0"/>
              <a:t> </a:t>
            </a:r>
            <a:endParaRPr lang="en-US" dirty="0">
              <a:effectLst/>
            </a:endParaRPr>
          </a:p>
          <a:p>
            <a:pPr marL="457200" lvl="1" indent="0">
              <a:buNone/>
            </a:pPr>
            <a:r>
              <a:rPr lang="en-US" dirty="0"/>
              <a:t>[4] MongoDB vs </a:t>
            </a:r>
            <a:r>
              <a:rPr lang="en-US" dirty="0" err="1"/>
              <a:t>RavenDB</a:t>
            </a:r>
            <a:r>
              <a:rPr lang="en-US" dirty="0"/>
              <a:t> </a:t>
            </a:r>
            <a:endParaRPr lang="en-US" dirty="0">
              <a:effectLst/>
            </a:endParaRPr>
          </a:p>
          <a:p>
            <a:pPr lvl="1"/>
            <a:r>
              <a:rPr lang="en-US" u="sng" dirty="0">
                <a:hlinkClick r:id="rId5"/>
              </a:rPr>
              <a:t>https://db-engines.com/en/system/MongoDb;RavenDb</a:t>
            </a:r>
            <a:endParaRPr lang="en-US" dirty="0">
              <a:effectLst/>
            </a:endParaRPr>
          </a:p>
          <a:p>
            <a:pPr lvl="1"/>
            <a:endParaRPr lang="en-US" dirty="0"/>
          </a:p>
        </p:txBody>
      </p:sp>
      <p:sp>
        <p:nvSpPr>
          <p:cNvPr id="4" name="Rectangle 3">
            <a:extLst>
              <a:ext uri="{FF2B5EF4-FFF2-40B4-BE49-F238E27FC236}">
                <a16:creationId xmlns:a16="http://schemas.microsoft.com/office/drawing/2014/main" id="{2BC47D7C-0BA3-4A14-9723-F6AF6B87D45E}"/>
              </a:ext>
            </a:extLst>
          </p:cNvPr>
          <p:cNvSpPr/>
          <p:nvPr/>
        </p:nvSpPr>
        <p:spPr>
          <a:xfrm>
            <a:off x="745434" y="63696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745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4747C3-B585-4F63-BD74-44B3A3F932BB}"/>
              </a:ext>
            </a:extLst>
          </p:cNvPr>
          <p:cNvSpPr>
            <a:spLocks noGrp="1"/>
          </p:cNvSpPr>
          <p:nvPr>
            <p:ph idx="1"/>
          </p:nvPr>
        </p:nvSpPr>
        <p:spPr>
          <a:xfrm>
            <a:off x="838200" y="4015352"/>
            <a:ext cx="10515600" cy="2842647"/>
          </a:xfrm>
        </p:spPr>
        <p:txBody>
          <a:bodyPr>
            <a:normAutofit/>
          </a:bodyPr>
          <a:lstStyle/>
          <a:p>
            <a:pPr marL="0" indent="0" algn="ctr">
              <a:buNone/>
            </a:pPr>
            <a:r>
              <a:rPr lang="en-US" sz="3600" dirty="0">
                <a:solidFill>
                  <a:srgbClr val="A9172F"/>
                </a:solidFill>
              </a:rPr>
              <a:t>NHÓM 85</a:t>
            </a:r>
          </a:p>
          <a:p>
            <a:pPr marL="0" indent="0" algn="ctr">
              <a:buNone/>
            </a:pPr>
            <a:r>
              <a:rPr lang="en-US" sz="2400" dirty="0">
                <a:solidFill>
                  <a:srgbClr val="A9172F"/>
                </a:solidFill>
              </a:rPr>
              <a:t>VÕ NGỌC QUỲNH MAI – 42.01.104.242</a:t>
            </a:r>
          </a:p>
          <a:p>
            <a:pPr marL="0" indent="0" algn="ctr">
              <a:buNone/>
            </a:pPr>
            <a:r>
              <a:rPr lang="en-US" sz="2400" dirty="0">
                <a:solidFill>
                  <a:srgbClr val="A9172F"/>
                </a:solidFill>
              </a:rPr>
              <a:t>TRẦN THỊ NH</a:t>
            </a:r>
            <a:r>
              <a:rPr lang="vi-VN" sz="2400" dirty="0">
                <a:solidFill>
                  <a:srgbClr val="A9172F"/>
                </a:solidFill>
              </a:rPr>
              <a:t>Ư</a:t>
            </a:r>
            <a:r>
              <a:rPr lang="en-US" sz="2400" dirty="0">
                <a:solidFill>
                  <a:srgbClr val="A9172F"/>
                </a:solidFill>
              </a:rPr>
              <a:t> Ý - 42.01.104.199</a:t>
            </a:r>
          </a:p>
          <a:p>
            <a:pPr marL="0" indent="0" algn="ctr">
              <a:buNone/>
            </a:pPr>
            <a:r>
              <a:rPr lang="en-US" sz="2400" dirty="0">
                <a:solidFill>
                  <a:srgbClr val="A9172F"/>
                </a:solidFill>
              </a:rPr>
              <a:t>NGUYỄN NGỌC YẾN NHI - 42.01.104.098</a:t>
            </a:r>
          </a:p>
          <a:p>
            <a:pPr marL="0" indent="0" algn="ctr">
              <a:buNone/>
            </a:pPr>
            <a:r>
              <a:rPr lang="en-US" sz="2400" dirty="0">
                <a:solidFill>
                  <a:srgbClr val="A9172F"/>
                </a:solidFill>
              </a:rPr>
              <a:t>NGUYỄN THỊ NH</a:t>
            </a:r>
            <a:r>
              <a:rPr lang="vi-VN" sz="2400" dirty="0">
                <a:solidFill>
                  <a:srgbClr val="A9172F"/>
                </a:solidFill>
              </a:rPr>
              <a:t>Ư</a:t>
            </a:r>
            <a:r>
              <a:rPr lang="en-US" sz="2400" dirty="0">
                <a:solidFill>
                  <a:srgbClr val="A9172F"/>
                </a:solidFill>
              </a:rPr>
              <a:t> QUỲNH - 42.01.104.130</a:t>
            </a:r>
          </a:p>
          <a:p>
            <a:pPr marL="0" indent="0" algn="ctr">
              <a:buNone/>
            </a:pPr>
            <a:endParaRPr lang="en-US" sz="2400" dirty="0">
              <a:solidFill>
                <a:srgbClr val="A9172F"/>
              </a:solidFill>
            </a:endParaRPr>
          </a:p>
        </p:txBody>
      </p:sp>
      <p:sp>
        <p:nvSpPr>
          <p:cNvPr id="4" name="TextBox 3">
            <a:extLst>
              <a:ext uri="{FF2B5EF4-FFF2-40B4-BE49-F238E27FC236}">
                <a16:creationId xmlns:a16="http://schemas.microsoft.com/office/drawing/2014/main" id="{70535596-0C9F-4FB6-B830-AE3E17EF35C4}"/>
              </a:ext>
            </a:extLst>
          </p:cNvPr>
          <p:cNvSpPr txBox="1"/>
          <p:nvPr/>
        </p:nvSpPr>
        <p:spPr>
          <a:xfrm>
            <a:off x="2556953" y="1272988"/>
            <a:ext cx="7078093" cy="1569660"/>
          </a:xfrm>
          <a:prstGeom prst="rect">
            <a:avLst/>
          </a:prstGeom>
          <a:noFill/>
        </p:spPr>
        <p:txBody>
          <a:bodyPr wrap="none" rtlCol="0">
            <a:spAutoFit/>
          </a:bodyPr>
          <a:lstStyle/>
          <a:p>
            <a:pPr algn="ctr"/>
            <a:r>
              <a:rPr lang="en-US" sz="4800" dirty="0">
                <a:solidFill>
                  <a:srgbClr val="A9172F"/>
                </a:solidFill>
              </a:rPr>
              <a:t>CẢM </a:t>
            </a:r>
            <a:r>
              <a:rPr lang="vi-VN" sz="4800" dirty="0">
                <a:solidFill>
                  <a:srgbClr val="A9172F"/>
                </a:solidFill>
              </a:rPr>
              <a:t>Ơ</a:t>
            </a:r>
            <a:r>
              <a:rPr lang="en-US" sz="4800" dirty="0">
                <a:solidFill>
                  <a:srgbClr val="A9172F"/>
                </a:solidFill>
              </a:rPr>
              <a:t>N THẦY VÀ CÁC BẠN</a:t>
            </a:r>
          </a:p>
          <a:p>
            <a:pPr algn="ctr"/>
            <a:r>
              <a:rPr lang="en-US" sz="4800" dirty="0">
                <a:solidFill>
                  <a:srgbClr val="A9172F"/>
                </a:solidFill>
              </a:rPr>
              <a:t>ĐÃ LẮNG NGHE</a:t>
            </a:r>
          </a:p>
        </p:txBody>
      </p:sp>
      <p:pic>
        <p:nvPicPr>
          <p:cNvPr id="5" name="Picture 4">
            <a:extLst>
              <a:ext uri="{FF2B5EF4-FFF2-40B4-BE49-F238E27FC236}">
                <a16:creationId xmlns:a16="http://schemas.microsoft.com/office/drawing/2014/main" id="{EA988C41-A3D8-48FA-8749-83B68C05E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5249" y="2842648"/>
            <a:ext cx="4381500" cy="942975"/>
          </a:xfrm>
          <a:prstGeom prst="rect">
            <a:avLst/>
          </a:prstGeom>
        </p:spPr>
      </p:pic>
    </p:spTree>
    <p:extLst>
      <p:ext uri="{BB962C8B-B14F-4D97-AF65-F5344CB8AC3E}">
        <p14:creationId xmlns:p14="http://schemas.microsoft.com/office/powerpoint/2010/main" val="3606126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E6B40-C69E-4FF4-A9DF-7C75F3B83444}"/>
              </a:ext>
            </a:extLst>
          </p:cNvPr>
          <p:cNvSpPr>
            <a:spLocks noGrp="1"/>
          </p:cNvSpPr>
          <p:nvPr>
            <p:ph type="title"/>
          </p:nvPr>
        </p:nvSpPr>
        <p:spPr/>
        <p:txBody>
          <a:bodyPr/>
          <a:lstStyle/>
          <a:p>
            <a:r>
              <a:rPr lang="en-US" dirty="0" err="1">
                <a:solidFill>
                  <a:srgbClr val="A9172F"/>
                </a:solidFill>
              </a:rPr>
              <a:t>Ưu</a:t>
            </a:r>
            <a:r>
              <a:rPr lang="en-US" dirty="0">
                <a:solidFill>
                  <a:srgbClr val="A9172F"/>
                </a:solidFill>
              </a:rPr>
              <a:t> </a:t>
            </a:r>
            <a:r>
              <a:rPr lang="en-US" dirty="0" err="1">
                <a:solidFill>
                  <a:srgbClr val="A9172F"/>
                </a:solidFill>
              </a:rPr>
              <a:t>điểm</a:t>
            </a:r>
            <a:r>
              <a:rPr lang="en-US" dirty="0">
                <a:solidFill>
                  <a:srgbClr val="A9172F"/>
                </a:solidFill>
              </a:rPr>
              <a:t> &amp; </a:t>
            </a:r>
            <a:r>
              <a:rPr lang="en-US" dirty="0" err="1">
                <a:solidFill>
                  <a:srgbClr val="A9172F"/>
                </a:solidFill>
              </a:rPr>
              <a:t>nh</a:t>
            </a:r>
            <a:r>
              <a:rPr lang="vi-VN" dirty="0">
                <a:solidFill>
                  <a:srgbClr val="A9172F"/>
                </a:solidFill>
              </a:rPr>
              <a:t>ư</a:t>
            </a:r>
            <a:r>
              <a:rPr lang="en-US" dirty="0" err="1">
                <a:solidFill>
                  <a:srgbClr val="A9172F"/>
                </a:solidFill>
              </a:rPr>
              <a:t>ợc</a:t>
            </a:r>
            <a:r>
              <a:rPr lang="en-US" dirty="0">
                <a:solidFill>
                  <a:srgbClr val="A9172F"/>
                </a:solidFill>
              </a:rPr>
              <a:t> </a:t>
            </a:r>
            <a:r>
              <a:rPr lang="en-US" dirty="0" err="1">
                <a:solidFill>
                  <a:srgbClr val="A9172F"/>
                </a:solidFill>
              </a:rPr>
              <a:t>điểm</a:t>
            </a:r>
            <a:endParaRPr lang="en-US" dirty="0">
              <a:solidFill>
                <a:srgbClr val="A9172F"/>
              </a:solidFill>
            </a:endParaRPr>
          </a:p>
        </p:txBody>
      </p:sp>
      <p:pic>
        <p:nvPicPr>
          <p:cNvPr id="5" name="Content Placeholder 4">
            <a:extLst>
              <a:ext uri="{FF2B5EF4-FFF2-40B4-BE49-F238E27FC236}">
                <a16:creationId xmlns:a16="http://schemas.microsoft.com/office/drawing/2014/main" id="{EADB7D49-1BA3-4E9F-8527-5C2D20083F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2432" y="1580701"/>
            <a:ext cx="6173028" cy="4732655"/>
          </a:xfrm>
        </p:spPr>
      </p:pic>
      <p:sp>
        <p:nvSpPr>
          <p:cNvPr id="4" name="Rectangle 3">
            <a:extLst>
              <a:ext uri="{FF2B5EF4-FFF2-40B4-BE49-F238E27FC236}">
                <a16:creationId xmlns:a16="http://schemas.microsoft.com/office/drawing/2014/main" id="{37410477-B5E2-4EAF-9333-7A7F5E81B08F}"/>
              </a:ext>
            </a:extLst>
          </p:cNvPr>
          <p:cNvSpPr/>
          <p:nvPr/>
        </p:nvSpPr>
        <p:spPr>
          <a:xfrm>
            <a:off x="745434" y="636967"/>
            <a:ext cx="79513" cy="781878"/>
          </a:xfrm>
          <a:prstGeom prst="rect">
            <a:avLst/>
          </a:prstGeom>
          <a:solidFill>
            <a:srgbClr val="B41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1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569B-2111-442C-927A-B1658DC21DF1}"/>
              </a:ext>
            </a:extLst>
          </p:cNvPr>
          <p:cNvSpPr>
            <a:spLocks noGrp="1"/>
          </p:cNvSpPr>
          <p:nvPr>
            <p:ph type="title"/>
          </p:nvPr>
        </p:nvSpPr>
        <p:spPr>
          <a:xfrm>
            <a:off x="838200" y="365125"/>
            <a:ext cx="10515600" cy="1325563"/>
          </a:xfrm>
        </p:spPr>
        <p:txBody>
          <a:bodyPr/>
          <a:lstStyle/>
          <a:p>
            <a:r>
              <a:rPr lang="en-US" dirty="0" err="1">
                <a:solidFill>
                  <a:srgbClr val="A9172F"/>
                </a:solidFill>
              </a:rPr>
              <a:t>Ưu</a:t>
            </a:r>
            <a:r>
              <a:rPr lang="en-US" dirty="0">
                <a:solidFill>
                  <a:srgbClr val="A9172F"/>
                </a:solidFill>
              </a:rPr>
              <a:t> </a:t>
            </a:r>
            <a:r>
              <a:rPr lang="en-US" dirty="0" err="1">
                <a:solidFill>
                  <a:srgbClr val="A9172F"/>
                </a:solidFill>
              </a:rPr>
              <a:t>điểm</a:t>
            </a:r>
            <a:endParaRPr lang="en-US" dirty="0">
              <a:solidFill>
                <a:srgbClr val="A9172F"/>
              </a:solidFill>
            </a:endParaRPr>
          </a:p>
        </p:txBody>
      </p:sp>
      <p:sp>
        <p:nvSpPr>
          <p:cNvPr id="5" name="Rectangle 4">
            <a:extLst>
              <a:ext uri="{FF2B5EF4-FFF2-40B4-BE49-F238E27FC236}">
                <a16:creationId xmlns:a16="http://schemas.microsoft.com/office/drawing/2014/main" id="{D75CB2CF-4961-4424-8E8C-C6BB96DF59AE}"/>
              </a:ext>
            </a:extLst>
          </p:cNvPr>
          <p:cNvSpPr/>
          <p:nvPr/>
        </p:nvSpPr>
        <p:spPr>
          <a:xfrm>
            <a:off x="917712" y="4090676"/>
            <a:ext cx="3557064" cy="461665"/>
          </a:xfrm>
          <a:prstGeom prst="rect">
            <a:avLst/>
          </a:prstGeom>
        </p:spPr>
        <p:txBody>
          <a:bodyPr wrap="none">
            <a:spAutoFit/>
          </a:bodyPr>
          <a:lstStyle/>
          <a:p>
            <a:r>
              <a:rPr lang="en-US" sz="2400" dirty="0"/>
              <a:t>RQL </a:t>
            </a:r>
            <a:r>
              <a:rPr lang="en-US" sz="2400" dirty="0" err="1"/>
              <a:t>truy</a:t>
            </a:r>
            <a:r>
              <a:rPr lang="en-US" sz="2400" dirty="0"/>
              <a:t> </a:t>
            </a:r>
            <a:r>
              <a:rPr lang="en-US" sz="2400" dirty="0" err="1"/>
              <a:t>vấn</a:t>
            </a:r>
            <a:r>
              <a:rPr lang="en-US" sz="2400" dirty="0"/>
              <a:t> </a:t>
            </a:r>
            <a:r>
              <a:rPr lang="en-US" sz="2400" dirty="0" err="1"/>
              <a:t>dựa</a:t>
            </a:r>
            <a:r>
              <a:rPr lang="en-US" sz="2400" dirty="0"/>
              <a:t> </a:t>
            </a:r>
            <a:r>
              <a:rPr lang="en-US" sz="2400" dirty="0" err="1"/>
              <a:t>trên</a:t>
            </a:r>
            <a:r>
              <a:rPr lang="en-US" sz="2400" dirty="0"/>
              <a:t> SQL.</a:t>
            </a:r>
          </a:p>
        </p:txBody>
      </p:sp>
      <p:sp>
        <p:nvSpPr>
          <p:cNvPr id="6" name="Rectangle 5">
            <a:extLst>
              <a:ext uri="{FF2B5EF4-FFF2-40B4-BE49-F238E27FC236}">
                <a16:creationId xmlns:a16="http://schemas.microsoft.com/office/drawing/2014/main" id="{88C56A58-9D12-4DB3-9484-12F6F82AC629}"/>
              </a:ext>
            </a:extLst>
          </p:cNvPr>
          <p:cNvSpPr/>
          <p:nvPr/>
        </p:nvSpPr>
        <p:spPr>
          <a:xfrm>
            <a:off x="917712" y="4552341"/>
            <a:ext cx="6096000" cy="830997"/>
          </a:xfrm>
          <a:prstGeom prst="rect">
            <a:avLst/>
          </a:prstGeom>
        </p:spPr>
        <p:txBody>
          <a:bodyPr>
            <a:spAutoFit/>
          </a:bodyPr>
          <a:lstStyle/>
          <a:p>
            <a:r>
              <a:rPr lang="en-US" sz="2400" dirty="0" err="1"/>
              <a:t>RavenDb</a:t>
            </a:r>
            <a:r>
              <a:rPr lang="en-US" sz="2400" dirty="0"/>
              <a:t> </a:t>
            </a:r>
            <a:r>
              <a:rPr lang="en-US" sz="2400" dirty="0" err="1"/>
              <a:t>chủ</a:t>
            </a:r>
            <a:r>
              <a:rPr lang="en-US" sz="2400" dirty="0"/>
              <a:t> </a:t>
            </a:r>
            <a:r>
              <a:rPr lang="en-US" sz="2400" dirty="0" err="1"/>
              <a:t>yếu</a:t>
            </a:r>
            <a:r>
              <a:rPr lang="en-US" sz="2400" dirty="0"/>
              <a:t> </a:t>
            </a:r>
            <a:r>
              <a:rPr lang="en-US" sz="2400" dirty="0" err="1"/>
              <a:t>được</a:t>
            </a:r>
            <a:r>
              <a:rPr lang="en-US" sz="2400" dirty="0"/>
              <a:t> </a:t>
            </a:r>
            <a:r>
              <a:rPr lang="en-US" sz="2400" dirty="0" err="1"/>
              <a:t>viết</a:t>
            </a:r>
            <a:r>
              <a:rPr lang="en-US" sz="2400" dirty="0"/>
              <a:t> </a:t>
            </a:r>
            <a:r>
              <a:rPr lang="en-US" sz="2400" dirty="0" err="1"/>
              <a:t>bằng</a:t>
            </a:r>
            <a:r>
              <a:rPr lang="en-US" sz="2400" dirty="0"/>
              <a:t> C </a:t>
            </a:r>
            <a:r>
              <a:rPr lang="en-US" sz="2400" dirty="0" err="1"/>
              <a:t>và</a:t>
            </a:r>
            <a:r>
              <a:rPr lang="en-US" sz="2400" dirty="0"/>
              <a:t> .NET  </a:t>
            </a:r>
            <a:r>
              <a:rPr lang="en-US" sz="2400" dirty="0" err="1"/>
              <a:t>Rất</a:t>
            </a:r>
            <a:r>
              <a:rPr lang="en-US" sz="2400" dirty="0"/>
              <a:t> </a:t>
            </a:r>
            <a:r>
              <a:rPr lang="en-US" sz="2400" dirty="0" err="1"/>
              <a:t>dễ</a:t>
            </a:r>
            <a:r>
              <a:rPr lang="en-US" sz="2400" dirty="0"/>
              <a:t> </a:t>
            </a:r>
            <a:r>
              <a:rPr lang="en-US" sz="2400" dirty="0" err="1"/>
              <a:t>hiểu</a:t>
            </a:r>
            <a:r>
              <a:rPr lang="en-US" sz="2400" dirty="0"/>
              <a:t> </a:t>
            </a:r>
            <a:r>
              <a:rPr lang="en-US" sz="2400" dirty="0" err="1"/>
              <a:t>cách</a:t>
            </a:r>
            <a:r>
              <a:rPr lang="en-US" sz="2400" dirty="0"/>
              <a:t> </a:t>
            </a:r>
            <a:r>
              <a:rPr lang="en-US" sz="2400" dirty="0" err="1"/>
              <a:t>sử</a:t>
            </a:r>
            <a:r>
              <a:rPr lang="en-US" sz="2400" dirty="0"/>
              <a:t> </a:t>
            </a:r>
            <a:r>
              <a:rPr lang="en-US" sz="2400" dirty="0" err="1"/>
              <a:t>dụng</a:t>
            </a:r>
            <a:r>
              <a:rPr lang="en-US" sz="2400" dirty="0"/>
              <a:t>.</a:t>
            </a:r>
          </a:p>
        </p:txBody>
      </p:sp>
      <p:sp>
        <p:nvSpPr>
          <p:cNvPr id="21" name="Hexagon 20">
            <a:extLst>
              <a:ext uri="{FF2B5EF4-FFF2-40B4-BE49-F238E27FC236}">
                <a16:creationId xmlns:a16="http://schemas.microsoft.com/office/drawing/2014/main" id="{CE6DB674-DE9C-4BB1-9DAD-F1F4CEC3E3E7}"/>
              </a:ext>
            </a:extLst>
          </p:cNvPr>
          <p:cNvSpPr/>
          <p:nvPr/>
        </p:nvSpPr>
        <p:spPr>
          <a:xfrm>
            <a:off x="2673625" y="1441079"/>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2" name="Hexagon 21">
            <a:extLst>
              <a:ext uri="{FF2B5EF4-FFF2-40B4-BE49-F238E27FC236}">
                <a16:creationId xmlns:a16="http://schemas.microsoft.com/office/drawing/2014/main" id="{7C199D73-0515-4810-8669-69CA496A2CAC}"/>
              </a:ext>
            </a:extLst>
          </p:cNvPr>
          <p:cNvSpPr/>
          <p:nvPr/>
        </p:nvSpPr>
        <p:spPr>
          <a:xfrm>
            <a:off x="4863548" y="1470380"/>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3" name="Hexagon 22">
            <a:extLst>
              <a:ext uri="{FF2B5EF4-FFF2-40B4-BE49-F238E27FC236}">
                <a16:creationId xmlns:a16="http://schemas.microsoft.com/office/drawing/2014/main" id="{50CD1FB7-C787-425F-9C39-C8059B33DDA9}"/>
              </a:ext>
            </a:extLst>
          </p:cNvPr>
          <p:cNvSpPr/>
          <p:nvPr/>
        </p:nvSpPr>
        <p:spPr>
          <a:xfrm>
            <a:off x="7013712" y="1470380"/>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4" name="Hexagon 23">
            <a:extLst>
              <a:ext uri="{FF2B5EF4-FFF2-40B4-BE49-F238E27FC236}">
                <a16:creationId xmlns:a16="http://schemas.microsoft.com/office/drawing/2014/main" id="{8D299AAE-2323-4FD5-B9AD-CCCFD8288842}"/>
              </a:ext>
            </a:extLst>
          </p:cNvPr>
          <p:cNvSpPr/>
          <p:nvPr/>
        </p:nvSpPr>
        <p:spPr>
          <a:xfrm>
            <a:off x="9203635" y="1486622"/>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5" name="Hexagon 24">
            <a:extLst>
              <a:ext uri="{FF2B5EF4-FFF2-40B4-BE49-F238E27FC236}">
                <a16:creationId xmlns:a16="http://schemas.microsoft.com/office/drawing/2014/main" id="{5DFD847F-F9A8-4DB8-B5BF-6770BC06D7FA}"/>
              </a:ext>
            </a:extLst>
          </p:cNvPr>
          <p:cNvSpPr/>
          <p:nvPr/>
        </p:nvSpPr>
        <p:spPr>
          <a:xfrm>
            <a:off x="457197" y="1297544"/>
            <a:ext cx="2721579" cy="2322812"/>
          </a:xfrm>
          <a:prstGeom prst="hexagon">
            <a:avLst/>
          </a:prstGeom>
          <a:solidFill>
            <a:srgbClr val="E3355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t>Dễ</a:t>
            </a:r>
            <a:r>
              <a:rPr lang="en-US" sz="2800" b="1" dirty="0"/>
              <a:t> </a:t>
            </a:r>
            <a:r>
              <a:rPr lang="en-US" sz="2800" b="1" dirty="0" err="1"/>
              <a:t>sử</a:t>
            </a:r>
            <a:r>
              <a:rPr lang="en-US" sz="2800" b="1" dirty="0"/>
              <a:t> </a:t>
            </a:r>
            <a:r>
              <a:rPr lang="en-US" sz="2800" b="1" dirty="0" err="1"/>
              <a:t>dụng</a:t>
            </a:r>
            <a:endParaRPr lang="en-US" sz="2800" b="1" dirty="0"/>
          </a:p>
        </p:txBody>
      </p:sp>
    </p:spTree>
    <p:extLst>
      <p:ext uri="{BB962C8B-B14F-4D97-AF65-F5344CB8AC3E}">
        <p14:creationId xmlns:p14="http://schemas.microsoft.com/office/powerpoint/2010/main" val="183482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569B-2111-442C-927A-B1658DC21DF1}"/>
              </a:ext>
            </a:extLst>
          </p:cNvPr>
          <p:cNvSpPr>
            <a:spLocks noGrp="1"/>
          </p:cNvSpPr>
          <p:nvPr>
            <p:ph type="title"/>
          </p:nvPr>
        </p:nvSpPr>
        <p:spPr/>
        <p:txBody>
          <a:bodyPr/>
          <a:lstStyle/>
          <a:p>
            <a:r>
              <a:rPr lang="en-US" dirty="0" err="1">
                <a:solidFill>
                  <a:srgbClr val="A9172F"/>
                </a:solidFill>
              </a:rPr>
              <a:t>Ưu</a:t>
            </a:r>
            <a:r>
              <a:rPr lang="en-US" dirty="0">
                <a:solidFill>
                  <a:srgbClr val="A9172F"/>
                </a:solidFill>
              </a:rPr>
              <a:t> </a:t>
            </a:r>
            <a:r>
              <a:rPr lang="en-US" dirty="0" err="1">
                <a:solidFill>
                  <a:srgbClr val="A9172F"/>
                </a:solidFill>
              </a:rPr>
              <a:t>điểm</a:t>
            </a:r>
            <a:endParaRPr lang="en-US" dirty="0">
              <a:solidFill>
                <a:srgbClr val="A9172F"/>
              </a:solidFill>
            </a:endParaRPr>
          </a:p>
        </p:txBody>
      </p:sp>
      <p:sp>
        <p:nvSpPr>
          <p:cNvPr id="10" name="Hexagon 9">
            <a:extLst>
              <a:ext uri="{FF2B5EF4-FFF2-40B4-BE49-F238E27FC236}">
                <a16:creationId xmlns:a16="http://schemas.microsoft.com/office/drawing/2014/main" id="{21C87C72-0599-4F61-829B-ED98B2A0EE27}"/>
              </a:ext>
            </a:extLst>
          </p:cNvPr>
          <p:cNvSpPr/>
          <p:nvPr/>
        </p:nvSpPr>
        <p:spPr>
          <a:xfrm>
            <a:off x="523461" y="1408369"/>
            <a:ext cx="2471531" cy="1977141"/>
          </a:xfrm>
          <a:prstGeom prst="hexagon">
            <a:avLst/>
          </a:prstGeom>
          <a:solidFill>
            <a:srgbClr val="E3355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Dễ</a:t>
            </a:r>
            <a:r>
              <a:rPr lang="en-US" sz="2400" b="1" dirty="0"/>
              <a:t> </a:t>
            </a:r>
            <a:r>
              <a:rPr lang="en-US" sz="2400" b="1" dirty="0" err="1"/>
              <a:t>sử</a:t>
            </a:r>
            <a:r>
              <a:rPr lang="en-US" sz="2400" b="1" dirty="0"/>
              <a:t> </a:t>
            </a:r>
            <a:r>
              <a:rPr lang="en-US" sz="2400" b="1" dirty="0" err="1"/>
              <a:t>dụng</a:t>
            </a:r>
            <a:endParaRPr lang="en-US" sz="2400" b="1" dirty="0"/>
          </a:p>
        </p:txBody>
      </p:sp>
      <p:sp>
        <p:nvSpPr>
          <p:cNvPr id="15" name="Rectangle 14">
            <a:extLst>
              <a:ext uri="{FF2B5EF4-FFF2-40B4-BE49-F238E27FC236}">
                <a16:creationId xmlns:a16="http://schemas.microsoft.com/office/drawing/2014/main" id="{20878EEE-5895-4F3F-86F7-2DF5351AF0FF}"/>
              </a:ext>
            </a:extLst>
          </p:cNvPr>
          <p:cNvSpPr/>
          <p:nvPr/>
        </p:nvSpPr>
        <p:spPr>
          <a:xfrm>
            <a:off x="838200" y="4249302"/>
            <a:ext cx="9250018" cy="1200329"/>
          </a:xfrm>
          <a:prstGeom prst="rect">
            <a:avLst/>
          </a:prstGeom>
        </p:spPr>
        <p:txBody>
          <a:bodyPr wrap="square">
            <a:spAutoFit/>
          </a:bodyPr>
          <a:lstStyle/>
          <a:p>
            <a:r>
              <a:rPr lang="en-US" sz="2400" dirty="0" err="1"/>
              <a:t>Một</a:t>
            </a:r>
            <a:r>
              <a:rPr lang="en-US" sz="2400" dirty="0"/>
              <a:t> </a:t>
            </a:r>
            <a:r>
              <a:rPr lang="en-US" sz="2400" dirty="0" err="1"/>
              <a:t>điều</a:t>
            </a:r>
            <a:r>
              <a:rPr lang="en-US" sz="2400" dirty="0"/>
              <a:t> </a:t>
            </a:r>
            <a:r>
              <a:rPr lang="en-US" sz="2400" dirty="0" err="1"/>
              <a:t>nổi</a:t>
            </a:r>
            <a:r>
              <a:rPr lang="en-US" sz="2400" dirty="0"/>
              <a:t> </a:t>
            </a:r>
            <a:r>
              <a:rPr lang="en-US" sz="2400" dirty="0" err="1"/>
              <a:t>bật</a:t>
            </a:r>
            <a:r>
              <a:rPr lang="en-US" sz="2400" dirty="0"/>
              <a:t> </a:t>
            </a:r>
            <a:r>
              <a:rPr lang="en-US" sz="2400" dirty="0" err="1"/>
              <a:t>là</a:t>
            </a:r>
            <a:r>
              <a:rPr lang="en-US" sz="2400" dirty="0"/>
              <a:t> </a:t>
            </a:r>
            <a:r>
              <a:rPr lang="en-US" sz="2400" dirty="0" err="1"/>
              <a:t>hỗ</a:t>
            </a:r>
            <a:r>
              <a:rPr lang="en-US" sz="2400" dirty="0"/>
              <a:t> </a:t>
            </a:r>
            <a:r>
              <a:rPr lang="en-US" sz="2400" dirty="0" err="1"/>
              <a:t>trợ</a:t>
            </a:r>
            <a:r>
              <a:rPr lang="en-US" sz="2400" dirty="0"/>
              <a:t> </a:t>
            </a:r>
            <a:r>
              <a:rPr lang="en-US" sz="2400" dirty="0" err="1"/>
              <a:t>lập</a:t>
            </a:r>
            <a:r>
              <a:rPr lang="en-US" sz="2400" dirty="0"/>
              <a:t> </a:t>
            </a:r>
            <a:r>
              <a:rPr lang="en-US" sz="2400" dirty="0" err="1"/>
              <a:t>chỉ</a:t>
            </a:r>
            <a:r>
              <a:rPr lang="en-US" sz="2400" dirty="0"/>
              <a:t> </a:t>
            </a:r>
            <a:r>
              <a:rPr lang="en-US" sz="2400" dirty="0" err="1"/>
              <a:t>mục</a:t>
            </a:r>
            <a:r>
              <a:rPr lang="en-US" sz="2400" dirty="0"/>
              <a:t> (index) </a:t>
            </a:r>
            <a:r>
              <a:rPr lang="en-US" sz="2400" dirty="0" err="1"/>
              <a:t>tuyệt</a:t>
            </a:r>
            <a:r>
              <a:rPr lang="en-US" sz="2400" dirty="0"/>
              <a:t> </a:t>
            </a:r>
            <a:r>
              <a:rPr lang="en-US" sz="2400" dirty="0" err="1"/>
              <a:t>vời</a:t>
            </a:r>
            <a:r>
              <a:rPr lang="en-US" sz="2400" dirty="0"/>
              <a:t> </a:t>
            </a:r>
            <a:r>
              <a:rPr lang="en-US" sz="2400" dirty="0" err="1"/>
              <a:t>của</a:t>
            </a:r>
            <a:r>
              <a:rPr lang="en-US" sz="2400" dirty="0"/>
              <a:t> </a:t>
            </a:r>
            <a:r>
              <a:rPr lang="en-US" sz="2400" dirty="0" err="1"/>
              <a:t>RavenDb</a:t>
            </a:r>
            <a:r>
              <a:rPr lang="en-US" sz="2400" dirty="0"/>
              <a:t>. </a:t>
            </a:r>
            <a:r>
              <a:rPr lang="en-US" sz="2400" dirty="0" err="1"/>
              <a:t>Bất</a:t>
            </a:r>
            <a:r>
              <a:rPr lang="en-US" sz="2400" dirty="0"/>
              <a:t> </a:t>
            </a:r>
            <a:r>
              <a:rPr lang="en-US" sz="2400" dirty="0" err="1"/>
              <a:t>cứ</a:t>
            </a:r>
            <a:r>
              <a:rPr lang="en-US" sz="2400" dirty="0"/>
              <a:t> </a:t>
            </a:r>
            <a:r>
              <a:rPr lang="en-US" sz="2400" dirty="0" err="1"/>
              <a:t>khi</a:t>
            </a:r>
            <a:r>
              <a:rPr lang="en-US" sz="2400" dirty="0"/>
              <a:t> </a:t>
            </a:r>
            <a:r>
              <a:rPr lang="en-US" sz="2400" dirty="0" err="1"/>
              <a:t>nào</a:t>
            </a:r>
            <a:r>
              <a:rPr lang="en-US" sz="2400" dirty="0"/>
              <a:t> </a:t>
            </a:r>
            <a:r>
              <a:rPr lang="en-US" sz="2400" dirty="0" err="1"/>
              <a:t>bạn</a:t>
            </a:r>
            <a:r>
              <a:rPr lang="en-US" sz="2400" dirty="0"/>
              <a:t> </a:t>
            </a:r>
            <a:r>
              <a:rPr lang="en-US" sz="2400" dirty="0" err="1"/>
              <a:t>tạo</a:t>
            </a:r>
            <a:r>
              <a:rPr lang="en-US" sz="2400" dirty="0"/>
              <a:t> </a:t>
            </a:r>
            <a:r>
              <a:rPr lang="en-US" sz="2400" dirty="0" err="1"/>
              <a:t>một</a:t>
            </a:r>
            <a:r>
              <a:rPr lang="en-US" sz="2400" dirty="0"/>
              <a:t> </a:t>
            </a:r>
            <a:r>
              <a:rPr lang="en-US" sz="2400" dirty="0" err="1"/>
              <a:t>loại</a:t>
            </a:r>
            <a:r>
              <a:rPr lang="en-US" sz="2400" dirty="0"/>
              <a:t> </a:t>
            </a:r>
            <a:r>
              <a:rPr lang="en-US" sz="2400" dirty="0" err="1"/>
              <a:t>truy</a:t>
            </a:r>
            <a:r>
              <a:rPr lang="en-US" sz="2400" dirty="0"/>
              <a:t>  </a:t>
            </a:r>
            <a:r>
              <a:rPr lang="en-US" sz="2400" dirty="0" err="1"/>
              <a:t>vấn</a:t>
            </a:r>
            <a:r>
              <a:rPr lang="en-US" sz="2400" dirty="0"/>
              <a:t> </a:t>
            </a:r>
            <a:r>
              <a:rPr lang="en-US" sz="2400" dirty="0" err="1"/>
              <a:t>mới</a:t>
            </a:r>
            <a:r>
              <a:rPr lang="en-US" sz="2400" dirty="0"/>
              <a:t>, </a:t>
            </a:r>
            <a:r>
              <a:rPr lang="en-US" sz="2400" dirty="0" err="1"/>
              <a:t>RavenDb</a:t>
            </a:r>
            <a:r>
              <a:rPr lang="en-US" sz="2400" dirty="0"/>
              <a:t> </a:t>
            </a:r>
            <a:r>
              <a:rPr lang="en-US" sz="2400" dirty="0" err="1"/>
              <a:t>sẽ</a:t>
            </a:r>
            <a:r>
              <a:rPr lang="en-US" sz="2400" dirty="0"/>
              <a:t> </a:t>
            </a:r>
            <a:r>
              <a:rPr lang="en-US" sz="2400" dirty="0" err="1"/>
              <a:t>tự</a:t>
            </a:r>
            <a:r>
              <a:rPr lang="en-US" sz="2400" dirty="0"/>
              <a:t> </a:t>
            </a:r>
            <a:r>
              <a:rPr lang="en-US" sz="2400" dirty="0" err="1"/>
              <a:t>động</a:t>
            </a:r>
            <a:r>
              <a:rPr lang="en-US" sz="2400" dirty="0"/>
              <a:t> </a:t>
            </a:r>
            <a:r>
              <a:rPr lang="en-US" sz="2400" dirty="0" err="1"/>
              <a:t>tạo</a:t>
            </a:r>
            <a:r>
              <a:rPr lang="en-US" sz="2400" dirty="0"/>
              <a:t> </a:t>
            </a:r>
            <a:r>
              <a:rPr lang="en-US" sz="2400" dirty="0" err="1"/>
              <a:t>một</a:t>
            </a:r>
            <a:r>
              <a:rPr lang="en-US" sz="2400" dirty="0"/>
              <a:t> </a:t>
            </a:r>
            <a:r>
              <a:rPr lang="en-US" sz="2400" dirty="0" err="1"/>
              <a:t>chỉ</a:t>
            </a:r>
            <a:r>
              <a:rPr lang="en-US" sz="2400" dirty="0"/>
              <a:t> </a:t>
            </a:r>
            <a:r>
              <a:rPr lang="en-US" sz="2400" dirty="0" err="1"/>
              <a:t>mục</a:t>
            </a:r>
            <a:r>
              <a:rPr lang="en-US" sz="2400" dirty="0"/>
              <a:t> </a:t>
            </a:r>
            <a:r>
              <a:rPr lang="en-US" sz="2400" dirty="0" err="1"/>
              <a:t>để</a:t>
            </a:r>
            <a:r>
              <a:rPr lang="en-US" sz="2400" dirty="0"/>
              <a:t> </a:t>
            </a:r>
            <a:r>
              <a:rPr lang="en-US" sz="2400" dirty="0" err="1"/>
              <a:t>bạn</a:t>
            </a:r>
            <a:r>
              <a:rPr lang="en-US" sz="2400" dirty="0"/>
              <a:t> </a:t>
            </a:r>
            <a:r>
              <a:rPr lang="en-US" sz="2400" dirty="0" err="1"/>
              <a:t>truy</a:t>
            </a:r>
            <a:r>
              <a:rPr lang="en-US" sz="2400" dirty="0"/>
              <a:t> </a:t>
            </a:r>
            <a:r>
              <a:rPr lang="en-US" sz="2400" dirty="0" err="1"/>
              <a:t>vấn</a:t>
            </a:r>
            <a:r>
              <a:rPr lang="en-US" sz="2400" dirty="0"/>
              <a:t>.</a:t>
            </a:r>
          </a:p>
        </p:txBody>
      </p:sp>
      <p:sp>
        <p:nvSpPr>
          <p:cNvPr id="18" name="Hexagon 17">
            <a:extLst>
              <a:ext uri="{FF2B5EF4-FFF2-40B4-BE49-F238E27FC236}">
                <a16:creationId xmlns:a16="http://schemas.microsoft.com/office/drawing/2014/main" id="{6821656B-A745-4FA3-A88C-DBBE98C67E69}"/>
              </a:ext>
            </a:extLst>
          </p:cNvPr>
          <p:cNvSpPr/>
          <p:nvPr/>
        </p:nvSpPr>
        <p:spPr>
          <a:xfrm>
            <a:off x="4863548" y="1470380"/>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9" name="Hexagon 18">
            <a:extLst>
              <a:ext uri="{FF2B5EF4-FFF2-40B4-BE49-F238E27FC236}">
                <a16:creationId xmlns:a16="http://schemas.microsoft.com/office/drawing/2014/main" id="{FA4CDD0F-58D1-429B-AB61-8953B5852AA3}"/>
              </a:ext>
            </a:extLst>
          </p:cNvPr>
          <p:cNvSpPr/>
          <p:nvPr/>
        </p:nvSpPr>
        <p:spPr>
          <a:xfrm>
            <a:off x="7013712" y="1470380"/>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0" name="Hexagon 19">
            <a:extLst>
              <a:ext uri="{FF2B5EF4-FFF2-40B4-BE49-F238E27FC236}">
                <a16:creationId xmlns:a16="http://schemas.microsoft.com/office/drawing/2014/main" id="{DE8E5458-3104-40C7-94CE-3DD650FEB628}"/>
              </a:ext>
            </a:extLst>
          </p:cNvPr>
          <p:cNvSpPr/>
          <p:nvPr/>
        </p:nvSpPr>
        <p:spPr>
          <a:xfrm>
            <a:off x="9203635" y="1486622"/>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21" name="Hexagon 20">
            <a:extLst>
              <a:ext uri="{FF2B5EF4-FFF2-40B4-BE49-F238E27FC236}">
                <a16:creationId xmlns:a16="http://schemas.microsoft.com/office/drawing/2014/main" id="{77C77786-9029-43D7-ABCD-6E53080A0488}"/>
              </a:ext>
            </a:extLst>
          </p:cNvPr>
          <p:cNvSpPr/>
          <p:nvPr/>
        </p:nvSpPr>
        <p:spPr>
          <a:xfrm>
            <a:off x="2568481" y="1290247"/>
            <a:ext cx="2721579" cy="2337405"/>
          </a:xfrm>
          <a:prstGeom prst="hexagon">
            <a:avLst/>
          </a:prstGeom>
          <a:solidFill>
            <a:srgbClr val="FFC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t>Lập</a:t>
            </a:r>
            <a:r>
              <a:rPr lang="en-US" sz="2800" b="1" dirty="0"/>
              <a:t> </a:t>
            </a:r>
            <a:r>
              <a:rPr lang="en-US" sz="2800" b="1" dirty="0" err="1"/>
              <a:t>chỉ</a:t>
            </a:r>
            <a:r>
              <a:rPr lang="en-US" sz="2800" b="1" dirty="0"/>
              <a:t> </a:t>
            </a:r>
            <a:r>
              <a:rPr lang="en-US" sz="2800" b="1" dirty="0" err="1"/>
              <a:t>mục</a:t>
            </a:r>
            <a:r>
              <a:rPr lang="en-US" sz="2800" b="1" dirty="0"/>
              <a:t> (indexes) </a:t>
            </a:r>
            <a:r>
              <a:rPr lang="en-US" sz="2800" b="1" dirty="0" err="1"/>
              <a:t>tự</a:t>
            </a:r>
            <a:r>
              <a:rPr lang="en-US" sz="2800" b="1" dirty="0"/>
              <a:t> </a:t>
            </a:r>
            <a:r>
              <a:rPr lang="en-US" sz="2800" b="1" dirty="0" err="1"/>
              <a:t>động</a:t>
            </a:r>
            <a:endParaRPr lang="en-US" sz="2800" b="1" dirty="0"/>
          </a:p>
        </p:txBody>
      </p:sp>
    </p:spTree>
    <p:extLst>
      <p:ext uri="{BB962C8B-B14F-4D97-AF65-F5344CB8AC3E}">
        <p14:creationId xmlns:p14="http://schemas.microsoft.com/office/powerpoint/2010/main" val="3246419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569B-2111-442C-927A-B1658DC21DF1}"/>
              </a:ext>
            </a:extLst>
          </p:cNvPr>
          <p:cNvSpPr>
            <a:spLocks noGrp="1"/>
          </p:cNvSpPr>
          <p:nvPr>
            <p:ph type="title"/>
          </p:nvPr>
        </p:nvSpPr>
        <p:spPr/>
        <p:txBody>
          <a:bodyPr/>
          <a:lstStyle/>
          <a:p>
            <a:r>
              <a:rPr lang="en-US" dirty="0" err="1">
                <a:solidFill>
                  <a:srgbClr val="A9172F"/>
                </a:solidFill>
              </a:rPr>
              <a:t>Ưu</a:t>
            </a:r>
            <a:r>
              <a:rPr lang="en-US" dirty="0">
                <a:solidFill>
                  <a:srgbClr val="A9172F"/>
                </a:solidFill>
              </a:rPr>
              <a:t> </a:t>
            </a:r>
            <a:r>
              <a:rPr lang="en-US" dirty="0" err="1">
                <a:solidFill>
                  <a:srgbClr val="A9172F"/>
                </a:solidFill>
              </a:rPr>
              <a:t>điểm</a:t>
            </a:r>
            <a:endParaRPr lang="en-US" dirty="0">
              <a:solidFill>
                <a:srgbClr val="A9172F"/>
              </a:solidFill>
            </a:endParaRPr>
          </a:p>
        </p:txBody>
      </p:sp>
      <p:sp>
        <p:nvSpPr>
          <p:cNvPr id="10" name="Hexagon 9">
            <a:extLst>
              <a:ext uri="{FF2B5EF4-FFF2-40B4-BE49-F238E27FC236}">
                <a16:creationId xmlns:a16="http://schemas.microsoft.com/office/drawing/2014/main" id="{21C87C72-0599-4F61-829B-ED98B2A0EE27}"/>
              </a:ext>
            </a:extLst>
          </p:cNvPr>
          <p:cNvSpPr/>
          <p:nvPr/>
        </p:nvSpPr>
        <p:spPr>
          <a:xfrm>
            <a:off x="523461" y="1408369"/>
            <a:ext cx="2471531" cy="1977141"/>
          </a:xfrm>
          <a:prstGeom prst="hexagon">
            <a:avLst/>
          </a:prstGeom>
          <a:solidFill>
            <a:srgbClr val="E3355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Dễ</a:t>
            </a:r>
            <a:r>
              <a:rPr lang="en-US" sz="2400" b="1" dirty="0"/>
              <a:t> </a:t>
            </a:r>
            <a:r>
              <a:rPr lang="en-US" sz="2400" b="1" dirty="0" err="1"/>
              <a:t>sử</a:t>
            </a:r>
            <a:r>
              <a:rPr lang="en-US" sz="2400" b="1" dirty="0"/>
              <a:t> </a:t>
            </a:r>
            <a:r>
              <a:rPr lang="en-US" sz="2400" b="1" dirty="0" err="1"/>
              <a:t>dụng</a:t>
            </a:r>
            <a:endParaRPr lang="en-US" sz="2400" b="1" dirty="0"/>
          </a:p>
        </p:txBody>
      </p:sp>
      <p:sp>
        <p:nvSpPr>
          <p:cNvPr id="15" name="Rectangle 14">
            <a:extLst>
              <a:ext uri="{FF2B5EF4-FFF2-40B4-BE49-F238E27FC236}">
                <a16:creationId xmlns:a16="http://schemas.microsoft.com/office/drawing/2014/main" id="{20878EEE-5895-4F3F-86F7-2DF5351AF0FF}"/>
              </a:ext>
            </a:extLst>
          </p:cNvPr>
          <p:cNvSpPr/>
          <p:nvPr/>
        </p:nvSpPr>
        <p:spPr>
          <a:xfrm>
            <a:off x="838200" y="4249302"/>
            <a:ext cx="9250018" cy="1200329"/>
          </a:xfrm>
          <a:prstGeom prst="rect">
            <a:avLst/>
          </a:prstGeom>
        </p:spPr>
        <p:txBody>
          <a:bodyPr wrap="square">
            <a:spAutoFit/>
          </a:bodyPr>
          <a:lstStyle/>
          <a:p>
            <a:r>
              <a:rPr lang="vi-VN" sz="2400" dirty="0"/>
              <a:t>RavenDb rất dễ mở rộng và có thể được xây dựng để mở rộng quy mô web. Nó cung cấp bản sao cùng với</a:t>
            </a:r>
          </a:p>
          <a:p>
            <a:r>
              <a:rPr lang="vi-VN" sz="2400" dirty="0"/>
              <a:t>hỗ trợ sharding.</a:t>
            </a:r>
            <a:endParaRPr lang="en-US" sz="2400" dirty="0"/>
          </a:p>
        </p:txBody>
      </p:sp>
      <p:sp>
        <p:nvSpPr>
          <p:cNvPr id="17" name="Hexagon 16">
            <a:extLst>
              <a:ext uri="{FF2B5EF4-FFF2-40B4-BE49-F238E27FC236}">
                <a16:creationId xmlns:a16="http://schemas.microsoft.com/office/drawing/2014/main" id="{67CB35A0-9CF2-4839-BA13-3CED1D205584}"/>
              </a:ext>
            </a:extLst>
          </p:cNvPr>
          <p:cNvSpPr/>
          <p:nvPr/>
        </p:nvSpPr>
        <p:spPr>
          <a:xfrm>
            <a:off x="2673623" y="1423092"/>
            <a:ext cx="2471532" cy="2049399"/>
          </a:xfrm>
          <a:prstGeom prst="hexagon">
            <a:avLst/>
          </a:prstGeom>
          <a:solidFill>
            <a:srgbClr val="FFC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Lập</a:t>
            </a:r>
            <a:r>
              <a:rPr lang="en-US" sz="2400" b="1" dirty="0"/>
              <a:t> </a:t>
            </a:r>
            <a:r>
              <a:rPr lang="en-US" sz="2400" b="1" dirty="0" err="1"/>
              <a:t>chỉ</a:t>
            </a:r>
            <a:r>
              <a:rPr lang="en-US" sz="2400" b="1" dirty="0"/>
              <a:t> </a:t>
            </a:r>
            <a:r>
              <a:rPr lang="en-US" sz="2400" b="1" dirty="0" err="1"/>
              <a:t>mục</a:t>
            </a:r>
            <a:r>
              <a:rPr lang="en-US" sz="2400" b="1" dirty="0"/>
              <a:t> (indexes) </a:t>
            </a:r>
            <a:r>
              <a:rPr lang="en-US" sz="2400" b="1" dirty="0" err="1"/>
              <a:t>tự</a:t>
            </a:r>
            <a:r>
              <a:rPr lang="en-US" sz="2400" b="1" dirty="0"/>
              <a:t> </a:t>
            </a:r>
            <a:r>
              <a:rPr lang="en-US" sz="2400" b="1" dirty="0" err="1"/>
              <a:t>động</a:t>
            </a:r>
            <a:endParaRPr lang="en-US" sz="2400" b="1" dirty="0"/>
          </a:p>
        </p:txBody>
      </p:sp>
      <p:sp>
        <p:nvSpPr>
          <p:cNvPr id="16" name="Hexagon 15">
            <a:extLst>
              <a:ext uri="{FF2B5EF4-FFF2-40B4-BE49-F238E27FC236}">
                <a16:creationId xmlns:a16="http://schemas.microsoft.com/office/drawing/2014/main" id="{DF810240-31B1-45B6-A58E-79CCCD88354D}"/>
              </a:ext>
            </a:extLst>
          </p:cNvPr>
          <p:cNvSpPr/>
          <p:nvPr/>
        </p:nvSpPr>
        <p:spPr>
          <a:xfrm>
            <a:off x="7013712" y="1470380"/>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8" name="Hexagon 17">
            <a:extLst>
              <a:ext uri="{FF2B5EF4-FFF2-40B4-BE49-F238E27FC236}">
                <a16:creationId xmlns:a16="http://schemas.microsoft.com/office/drawing/2014/main" id="{9212A4AD-B43F-4FD2-838B-7A5C929079D7}"/>
              </a:ext>
            </a:extLst>
          </p:cNvPr>
          <p:cNvSpPr/>
          <p:nvPr/>
        </p:nvSpPr>
        <p:spPr>
          <a:xfrm>
            <a:off x="9203635" y="1486622"/>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9" name="Hexagon 18">
            <a:extLst>
              <a:ext uri="{FF2B5EF4-FFF2-40B4-BE49-F238E27FC236}">
                <a16:creationId xmlns:a16="http://schemas.microsoft.com/office/drawing/2014/main" id="{23569E86-9418-417C-9FB6-4D53D80508A6}"/>
              </a:ext>
            </a:extLst>
          </p:cNvPr>
          <p:cNvSpPr/>
          <p:nvPr/>
        </p:nvSpPr>
        <p:spPr>
          <a:xfrm>
            <a:off x="4573738" y="1279088"/>
            <a:ext cx="2721579" cy="2337405"/>
          </a:xfrm>
          <a:prstGeom prst="hexagon">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t>Tính</a:t>
            </a:r>
            <a:r>
              <a:rPr lang="en-US" sz="2800" b="1" dirty="0"/>
              <a:t> </a:t>
            </a:r>
            <a:r>
              <a:rPr lang="en-US" sz="2800" b="1" dirty="0" err="1"/>
              <a:t>mở</a:t>
            </a:r>
            <a:r>
              <a:rPr lang="en-US" sz="2800" b="1" dirty="0"/>
              <a:t> </a:t>
            </a:r>
            <a:r>
              <a:rPr lang="en-US" sz="2800" b="1" dirty="0" err="1"/>
              <a:t>rộng</a:t>
            </a:r>
            <a:r>
              <a:rPr lang="en-US" sz="2800" b="1" dirty="0"/>
              <a:t> </a:t>
            </a:r>
            <a:r>
              <a:rPr lang="en-US" sz="2800" b="1" dirty="0" err="1"/>
              <a:t>cao</a:t>
            </a:r>
            <a:endParaRPr lang="en-US" sz="2800" b="1" dirty="0"/>
          </a:p>
        </p:txBody>
      </p:sp>
    </p:spTree>
    <p:extLst>
      <p:ext uri="{BB962C8B-B14F-4D97-AF65-F5344CB8AC3E}">
        <p14:creationId xmlns:p14="http://schemas.microsoft.com/office/powerpoint/2010/main" val="418992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6569B-2111-442C-927A-B1658DC21DF1}"/>
              </a:ext>
            </a:extLst>
          </p:cNvPr>
          <p:cNvSpPr>
            <a:spLocks noGrp="1"/>
          </p:cNvSpPr>
          <p:nvPr>
            <p:ph type="title"/>
          </p:nvPr>
        </p:nvSpPr>
        <p:spPr/>
        <p:txBody>
          <a:bodyPr/>
          <a:lstStyle/>
          <a:p>
            <a:r>
              <a:rPr lang="en-US" dirty="0" err="1">
                <a:solidFill>
                  <a:srgbClr val="A9172F"/>
                </a:solidFill>
              </a:rPr>
              <a:t>Ưu</a:t>
            </a:r>
            <a:r>
              <a:rPr lang="en-US" dirty="0">
                <a:solidFill>
                  <a:srgbClr val="A9172F"/>
                </a:solidFill>
              </a:rPr>
              <a:t> </a:t>
            </a:r>
            <a:r>
              <a:rPr lang="en-US" dirty="0" err="1">
                <a:solidFill>
                  <a:srgbClr val="A9172F"/>
                </a:solidFill>
              </a:rPr>
              <a:t>điểm</a:t>
            </a:r>
            <a:endParaRPr lang="en-US" dirty="0">
              <a:solidFill>
                <a:srgbClr val="A9172F"/>
              </a:solidFill>
            </a:endParaRPr>
          </a:p>
        </p:txBody>
      </p:sp>
      <p:sp>
        <p:nvSpPr>
          <p:cNvPr id="10" name="Hexagon 9">
            <a:extLst>
              <a:ext uri="{FF2B5EF4-FFF2-40B4-BE49-F238E27FC236}">
                <a16:creationId xmlns:a16="http://schemas.microsoft.com/office/drawing/2014/main" id="{21C87C72-0599-4F61-829B-ED98B2A0EE27}"/>
              </a:ext>
            </a:extLst>
          </p:cNvPr>
          <p:cNvSpPr/>
          <p:nvPr/>
        </p:nvSpPr>
        <p:spPr>
          <a:xfrm>
            <a:off x="523461" y="1408369"/>
            <a:ext cx="2471531" cy="1977141"/>
          </a:xfrm>
          <a:prstGeom prst="hexagon">
            <a:avLst/>
          </a:prstGeom>
          <a:solidFill>
            <a:srgbClr val="E3355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Dễ</a:t>
            </a:r>
            <a:r>
              <a:rPr lang="en-US" sz="2400" b="1" dirty="0"/>
              <a:t> </a:t>
            </a:r>
            <a:r>
              <a:rPr lang="en-US" sz="2400" b="1" dirty="0" err="1"/>
              <a:t>sử</a:t>
            </a:r>
            <a:r>
              <a:rPr lang="en-US" sz="2400" b="1" dirty="0"/>
              <a:t> </a:t>
            </a:r>
            <a:r>
              <a:rPr lang="en-US" sz="2400" b="1" dirty="0" err="1"/>
              <a:t>dụng</a:t>
            </a:r>
            <a:endParaRPr lang="en-US" sz="2400" b="1" dirty="0"/>
          </a:p>
        </p:txBody>
      </p:sp>
      <p:sp>
        <p:nvSpPr>
          <p:cNvPr id="15" name="Rectangle 14">
            <a:extLst>
              <a:ext uri="{FF2B5EF4-FFF2-40B4-BE49-F238E27FC236}">
                <a16:creationId xmlns:a16="http://schemas.microsoft.com/office/drawing/2014/main" id="{20878EEE-5895-4F3F-86F7-2DF5351AF0FF}"/>
              </a:ext>
            </a:extLst>
          </p:cNvPr>
          <p:cNvSpPr/>
          <p:nvPr/>
        </p:nvSpPr>
        <p:spPr>
          <a:xfrm>
            <a:off x="838200" y="4249302"/>
            <a:ext cx="9250018" cy="461665"/>
          </a:xfrm>
          <a:prstGeom prst="rect">
            <a:avLst/>
          </a:prstGeom>
        </p:spPr>
        <p:txBody>
          <a:bodyPr wrap="square">
            <a:spAutoFit/>
          </a:bodyPr>
          <a:lstStyle/>
          <a:p>
            <a:r>
              <a:rPr lang="vi-VN" sz="2400" dirty="0"/>
              <a:t>RavenDb hỗ trợ sao lưu vào Amazon S3 hoặc Amazon Glacier.</a:t>
            </a:r>
            <a:endParaRPr lang="en-US" sz="2400" dirty="0"/>
          </a:p>
        </p:txBody>
      </p:sp>
      <p:sp>
        <p:nvSpPr>
          <p:cNvPr id="17" name="Hexagon 16">
            <a:extLst>
              <a:ext uri="{FF2B5EF4-FFF2-40B4-BE49-F238E27FC236}">
                <a16:creationId xmlns:a16="http://schemas.microsoft.com/office/drawing/2014/main" id="{67CB35A0-9CF2-4839-BA13-3CED1D205584}"/>
              </a:ext>
            </a:extLst>
          </p:cNvPr>
          <p:cNvSpPr/>
          <p:nvPr/>
        </p:nvSpPr>
        <p:spPr>
          <a:xfrm>
            <a:off x="2673623" y="1423092"/>
            <a:ext cx="2471532" cy="2049399"/>
          </a:xfrm>
          <a:prstGeom prst="hexagon">
            <a:avLst/>
          </a:prstGeom>
          <a:solidFill>
            <a:srgbClr val="FFC00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Lập</a:t>
            </a:r>
            <a:r>
              <a:rPr lang="en-US" sz="2400" b="1" dirty="0"/>
              <a:t> </a:t>
            </a:r>
            <a:r>
              <a:rPr lang="en-US" sz="2400" b="1" dirty="0" err="1"/>
              <a:t>chỉ</a:t>
            </a:r>
            <a:r>
              <a:rPr lang="en-US" sz="2400" b="1" dirty="0"/>
              <a:t> </a:t>
            </a:r>
            <a:r>
              <a:rPr lang="en-US" sz="2400" b="1" dirty="0" err="1"/>
              <a:t>mục</a:t>
            </a:r>
            <a:r>
              <a:rPr lang="en-US" sz="2400" b="1" dirty="0"/>
              <a:t> (indexes) </a:t>
            </a:r>
            <a:r>
              <a:rPr lang="en-US" sz="2400" b="1" dirty="0" err="1"/>
              <a:t>tự</a:t>
            </a:r>
            <a:r>
              <a:rPr lang="en-US" sz="2400" b="1" dirty="0"/>
              <a:t> </a:t>
            </a:r>
            <a:r>
              <a:rPr lang="en-US" sz="2400" b="1" dirty="0" err="1"/>
              <a:t>động</a:t>
            </a:r>
            <a:endParaRPr lang="en-US" sz="2400" b="1" dirty="0"/>
          </a:p>
        </p:txBody>
      </p:sp>
      <p:sp>
        <p:nvSpPr>
          <p:cNvPr id="9" name="Hexagon 8">
            <a:extLst>
              <a:ext uri="{FF2B5EF4-FFF2-40B4-BE49-F238E27FC236}">
                <a16:creationId xmlns:a16="http://schemas.microsoft.com/office/drawing/2014/main" id="{847B6300-3D88-4CA7-85F7-80E169225179}"/>
              </a:ext>
            </a:extLst>
          </p:cNvPr>
          <p:cNvSpPr/>
          <p:nvPr/>
        </p:nvSpPr>
        <p:spPr>
          <a:xfrm>
            <a:off x="4863548" y="1470380"/>
            <a:ext cx="2471531" cy="1977141"/>
          </a:xfrm>
          <a:prstGeom prst="hexagon">
            <a:avLst/>
          </a:prstGeom>
          <a:solidFill>
            <a:srgbClr val="00B0F0"/>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t>Tính</a:t>
            </a:r>
            <a:r>
              <a:rPr lang="en-US" sz="2400" b="1" dirty="0"/>
              <a:t> </a:t>
            </a:r>
            <a:r>
              <a:rPr lang="en-US" sz="2400" b="1" dirty="0" err="1"/>
              <a:t>mở</a:t>
            </a:r>
            <a:r>
              <a:rPr lang="en-US" sz="2400" b="1" dirty="0"/>
              <a:t> </a:t>
            </a:r>
            <a:r>
              <a:rPr lang="en-US" sz="2400" b="1" dirty="0" err="1"/>
              <a:t>rộng</a:t>
            </a:r>
            <a:r>
              <a:rPr lang="en-US" sz="2400" b="1" dirty="0"/>
              <a:t> </a:t>
            </a:r>
            <a:r>
              <a:rPr lang="en-US" sz="2400" b="1" dirty="0" err="1"/>
              <a:t>cao</a:t>
            </a:r>
            <a:endParaRPr lang="en-US" sz="2400" b="1" dirty="0"/>
          </a:p>
        </p:txBody>
      </p:sp>
      <p:sp>
        <p:nvSpPr>
          <p:cNvPr id="11" name="Hexagon 10">
            <a:extLst>
              <a:ext uri="{FF2B5EF4-FFF2-40B4-BE49-F238E27FC236}">
                <a16:creationId xmlns:a16="http://schemas.microsoft.com/office/drawing/2014/main" id="{9E0CF89D-378F-428D-B501-9C9D87FAE7C6}"/>
              </a:ext>
            </a:extLst>
          </p:cNvPr>
          <p:cNvSpPr/>
          <p:nvPr/>
        </p:nvSpPr>
        <p:spPr>
          <a:xfrm>
            <a:off x="9203635" y="1486622"/>
            <a:ext cx="2471531" cy="1977141"/>
          </a:xfrm>
          <a:prstGeom prst="hexagon">
            <a:avLst/>
          </a:prstGeom>
          <a:solidFill>
            <a:schemeClr val="bg1">
              <a:lumMod val="8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p>
        </p:txBody>
      </p:sp>
      <p:sp>
        <p:nvSpPr>
          <p:cNvPr id="18" name="Hexagon 17">
            <a:extLst>
              <a:ext uri="{FF2B5EF4-FFF2-40B4-BE49-F238E27FC236}">
                <a16:creationId xmlns:a16="http://schemas.microsoft.com/office/drawing/2014/main" id="{E520561C-8B58-49F6-91F3-3388ACE725A9}"/>
              </a:ext>
            </a:extLst>
          </p:cNvPr>
          <p:cNvSpPr/>
          <p:nvPr/>
        </p:nvSpPr>
        <p:spPr>
          <a:xfrm>
            <a:off x="6796798" y="1298796"/>
            <a:ext cx="2721579" cy="2337405"/>
          </a:xfrm>
          <a:prstGeom prst="hexagon">
            <a:avLst/>
          </a:prstGeom>
          <a:solidFill>
            <a:srgbClr val="A55DBB"/>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b="1" dirty="0"/>
              <a:t>Hỗ trợ sao lưu</a:t>
            </a:r>
            <a:endParaRPr lang="en-US" sz="2800" b="1" dirty="0"/>
          </a:p>
        </p:txBody>
      </p:sp>
    </p:spTree>
    <p:extLst>
      <p:ext uri="{BB962C8B-B14F-4D97-AF65-F5344CB8AC3E}">
        <p14:creationId xmlns:p14="http://schemas.microsoft.com/office/powerpoint/2010/main" val="35632163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1930</Words>
  <Application>Microsoft Office PowerPoint</Application>
  <PresentationFormat>Widescreen</PresentationFormat>
  <Paragraphs>207</Paragraphs>
  <Slides>48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Calibri Light</vt:lpstr>
      <vt:lpstr>Courier New</vt:lpstr>
      <vt:lpstr>Times New Roman</vt:lpstr>
      <vt:lpstr>Office Theme</vt:lpstr>
      <vt:lpstr>RAVENDB</vt:lpstr>
      <vt:lpstr>NỘI DUNG</vt:lpstr>
      <vt:lpstr>Giới thiệu</vt:lpstr>
      <vt:lpstr>Giới thiệu</vt:lpstr>
      <vt:lpstr>Ưu điểm &amp; nhược điểm</vt:lpstr>
      <vt:lpstr>Ưu điểm</vt:lpstr>
      <vt:lpstr>Ưu điểm</vt:lpstr>
      <vt:lpstr>Ưu điểm</vt:lpstr>
      <vt:lpstr>Ưu điểm</vt:lpstr>
      <vt:lpstr>Ưu điểm</vt:lpstr>
      <vt:lpstr>Nhược điểm</vt:lpstr>
      <vt:lpstr>Nhược điểm</vt:lpstr>
      <vt:lpstr>Cài đặt RavenDB</vt:lpstr>
      <vt:lpstr>Truy vấn và xử lý dữ liệu trên RavenDB</vt:lpstr>
      <vt:lpstr>RQL-Ngôn ngữ truy vấn ravendb</vt:lpstr>
      <vt:lpstr>Keywords và Methods</vt:lpstr>
      <vt:lpstr>Keywords và Methods</vt:lpstr>
      <vt:lpstr>Query-Flow</vt:lpstr>
      <vt:lpstr>Filter</vt:lpstr>
      <vt:lpstr>Filter</vt:lpstr>
      <vt:lpstr>Filter</vt:lpstr>
      <vt:lpstr>Filter</vt:lpstr>
      <vt:lpstr>Filter</vt:lpstr>
      <vt:lpstr>Filter</vt:lpstr>
      <vt:lpstr>Paging</vt:lpstr>
      <vt:lpstr>Distinct</vt:lpstr>
      <vt:lpstr>Searching</vt:lpstr>
      <vt:lpstr>Cách truy vấn và xử lý dữ liệu của RavenDB trên C#</vt:lpstr>
      <vt:lpstr>Các thành phần quan trọng</vt:lpstr>
      <vt:lpstr>DocumentStore</vt:lpstr>
      <vt:lpstr>DocumentStore</vt:lpstr>
      <vt:lpstr>DocumentStore</vt:lpstr>
      <vt:lpstr>Authentication &amp; authorization</vt:lpstr>
      <vt:lpstr>Session</vt:lpstr>
      <vt:lpstr>Cách xử lý cơ bản của RavenDB trên C#</vt:lpstr>
      <vt:lpstr>Storing</vt:lpstr>
      <vt:lpstr>Loading</vt:lpstr>
      <vt:lpstr>Loading</vt:lpstr>
      <vt:lpstr>Deleting</vt:lpstr>
      <vt:lpstr>Cách truy vấn của RavenDB trên C#</vt:lpstr>
      <vt:lpstr>Cách truy vấn của RavenDB trên C#</vt:lpstr>
      <vt:lpstr>Các loại truy vấn  Session Query</vt:lpstr>
      <vt:lpstr>Các loại truy vấn  Session Query</vt:lpstr>
      <vt:lpstr>Các loại truy vấn  Session Query</vt:lpstr>
      <vt:lpstr>Các loại truy vấn  Raw Query</vt:lpstr>
      <vt:lpstr>Một số phương thức mở rộng dùng LINQ</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RAVENDB</dc:title>
  <dc:creator>quynh mai</dc:creator>
  <cp:lastModifiedBy>quynh mai</cp:lastModifiedBy>
  <cp:revision>227</cp:revision>
  <dcterms:created xsi:type="dcterms:W3CDTF">2018-10-25T05:44:15Z</dcterms:created>
  <dcterms:modified xsi:type="dcterms:W3CDTF">2018-10-31T13:59:25Z</dcterms:modified>
</cp:coreProperties>
</file>